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8" r:id="rId3"/>
    <p:sldId id="268" r:id="rId4"/>
    <p:sldId id="259" r:id="rId5"/>
    <p:sldId id="260" r:id="rId6"/>
    <p:sldId id="261" r:id="rId7"/>
    <p:sldId id="262" r:id="rId8"/>
    <p:sldId id="263" r:id="rId9"/>
    <p:sldId id="277" r:id="rId10"/>
    <p:sldId id="275" r:id="rId11"/>
    <p:sldId id="276" r:id="rId12"/>
    <p:sldId id="267" r:id="rId13"/>
    <p:sldId id="265" r:id="rId14"/>
    <p:sldId id="266" r:id="rId15"/>
    <p:sldId id="278" r:id="rId16"/>
    <p:sldId id="274" r:id="rId17"/>
    <p:sldId id="272" r:id="rId18"/>
    <p:sldId id="273" r:id="rId19"/>
    <p:sldId id="279" r:id="rId20"/>
    <p:sldId id="280" r:id="rId21"/>
    <p:sldId id="281" r:id="rId22"/>
    <p:sldId id="283" r:id="rId23"/>
    <p:sldId id="282" r:id="rId24"/>
    <p:sldId id="284" r:id="rId25"/>
    <p:sldId id="285" r:id="rId26"/>
    <p:sldId id="286" r:id="rId27"/>
    <p:sldId id="287" r:id="rId28"/>
    <p:sldId id="288" r:id="rId29"/>
    <p:sldId id="289" r:id="rId30"/>
    <p:sldId id="269" r:id="rId31"/>
    <p:sldId id="291" r:id="rId32"/>
    <p:sldId id="292" r:id="rId33"/>
    <p:sldId id="290" r:id="rId34"/>
    <p:sldId id="270" r:id="rId3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AB894E-D6FF-4799-AD9A-5C5EC8A8B8A1}" type="datetimeFigureOut">
              <a:rPr lang="de-DE" smtClean="0"/>
              <a:pPr/>
              <a:t>25.07.2019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8BD58B-B4BC-4320-A184-E869728F65DB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2177CA-5A6F-4652-86B7-E52D72A3E4CC}" type="slidenum">
              <a:rPr lang="de-DE"/>
              <a:pPr/>
              <a:t>21</a:t>
            </a:fld>
            <a:endParaRPr lang="de-DE"/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183" y="4343144"/>
            <a:ext cx="5029635" cy="411648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5824" tIns="42913" rIns="85824" bIns="42913"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59F2B4-40A2-4D67-A9E3-2F1FC18AA91A}" type="slidenum">
              <a:rPr lang="de-DE"/>
              <a:pPr/>
              <a:t>23</a:t>
            </a:fld>
            <a:endParaRPr lang="de-DE"/>
          </a:p>
        </p:txBody>
      </p:sp>
      <p:sp>
        <p:nvSpPr>
          <p:cNvPr id="2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43144"/>
            <a:ext cx="5029635" cy="4116482"/>
          </a:xfrm>
        </p:spPr>
        <p:txBody>
          <a:bodyPr lIns="85824" tIns="42913" rIns="85824" bIns="42913"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59F2B4-40A2-4D67-A9E3-2F1FC18AA91A}" type="slidenum">
              <a:rPr lang="de-DE"/>
              <a:pPr/>
              <a:t>25</a:t>
            </a:fld>
            <a:endParaRPr lang="de-DE"/>
          </a:p>
        </p:txBody>
      </p:sp>
      <p:sp>
        <p:nvSpPr>
          <p:cNvPr id="2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43144"/>
            <a:ext cx="5029635" cy="4116482"/>
          </a:xfrm>
        </p:spPr>
        <p:txBody>
          <a:bodyPr lIns="85824" tIns="42913" rIns="85824" bIns="42913"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59F2B4-40A2-4D67-A9E3-2F1FC18AA91A}" type="slidenum">
              <a:rPr lang="de-DE"/>
              <a:pPr/>
              <a:t>26</a:t>
            </a:fld>
            <a:endParaRPr lang="de-DE"/>
          </a:p>
        </p:txBody>
      </p:sp>
      <p:sp>
        <p:nvSpPr>
          <p:cNvPr id="2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43144"/>
            <a:ext cx="5029635" cy="4116482"/>
          </a:xfrm>
        </p:spPr>
        <p:txBody>
          <a:bodyPr lIns="85824" tIns="42913" rIns="85824" bIns="42913"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720A0B-218B-4562-9D9E-A451D54551FB}" type="slidenum">
              <a:rPr lang="de-DE"/>
              <a:pPr/>
              <a:t>28</a:t>
            </a:fld>
            <a:endParaRPr lang="de-DE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183" y="4343144"/>
            <a:ext cx="5029635" cy="411648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5824" tIns="42913" rIns="85824" bIns="42913"/>
          <a:lstStyle/>
          <a:p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84F51F-8F78-4988-9A7D-C26B119F638A}" type="slidenum">
              <a:rPr lang="de-DE"/>
              <a:pPr/>
              <a:t>29</a:t>
            </a:fld>
            <a:endParaRPr lang="de-DE"/>
          </a:p>
        </p:txBody>
      </p:sp>
      <p:sp>
        <p:nvSpPr>
          <p:cNvPr id="145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183" y="4343144"/>
            <a:ext cx="5029635" cy="411648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85824" tIns="42913" rIns="85824" bIns="42913"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25.07.2019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25.07.2019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 durch Klicken hinzufügen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25.07.2019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712038C-CE7C-4921-845D-DFCBA59824F0}" type="slidenum">
              <a:rPr lang="de-DE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25.07.2019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25.07.2019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25.07.2019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25.07.2019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25.07.2019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25.07.2019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25.07.2019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50D42-C9CD-4801-B293-61D1F53EC57E}" type="datetimeFigureOut">
              <a:rPr lang="de-DE" smtClean="0"/>
              <a:pPr/>
              <a:t>25.07.2019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50D42-C9CD-4801-B293-61D1F53EC57E}" type="datetimeFigureOut">
              <a:rPr lang="de-DE" smtClean="0"/>
              <a:pPr/>
              <a:t>25.07.2019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7" Type="http://schemas.openxmlformats.org/officeDocument/2006/relationships/image" Target="../media/image6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Bildergebnis für tekom 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1584176" cy="326822"/>
          </a:xfrm>
          <a:prstGeom prst="rect">
            <a:avLst/>
          </a:prstGeom>
          <a:noFill/>
        </p:spPr>
      </p:pic>
      <p:sp>
        <p:nvSpPr>
          <p:cNvPr id="6" name="Textfeld 5"/>
          <p:cNvSpPr txBox="1"/>
          <p:nvPr/>
        </p:nvSpPr>
        <p:spPr>
          <a:xfrm>
            <a:off x="2195736" y="46365"/>
            <a:ext cx="51921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b="1" dirty="0" smtClean="0"/>
              <a:t>Regionalgruppe Bodensee</a:t>
            </a:r>
            <a:endParaRPr lang="de-DE" sz="36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179512" y="5903893"/>
            <a:ext cx="883395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 smtClean="0"/>
              <a:t>RGL-Wahlen</a:t>
            </a:r>
          </a:p>
          <a:p>
            <a:r>
              <a:rPr lang="de-DE" sz="2800" b="1" dirty="0" smtClean="0"/>
              <a:t>VDI-Richtlinie 4500 Blatt 5 - Wirtschaftlich dokumentieren</a:t>
            </a:r>
            <a:endParaRPr lang="de-DE" sz="2800" b="1" dirty="0"/>
          </a:p>
        </p:txBody>
      </p:sp>
      <p:sp>
        <p:nvSpPr>
          <p:cNvPr id="8" name="Textfeld 7"/>
          <p:cNvSpPr txBox="1"/>
          <p:nvPr/>
        </p:nvSpPr>
        <p:spPr>
          <a:xfrm>
            <a:off x="0" y="764704"/>
            <a:ext cx="152445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C00000"/>
                </a:solidFill>
              </a:rPr>
              <a:t>2019-07-18</a:t>
            </a:r>
          </a:p>
          <a:p>
            <a:r>
              <a:rPr lang="de-DE" dirty="0" smtClean="0">
                <a:solidFill>
                  <a:srgbClr val="C00000"/>
                </a:solidFill>
              </a:rPr>
              <a:t>Peter Oehmig </a:t>
            </a:r>
            <a:br>
              <a:rPr lang="de-DE" dirty="0" smtClean="0">
                <a:solidFill>
                  <a:srgbClr val="C00000"/>
                </a:solidFill>
              </a:rPr>
            </a:br>
            <a:r>
              <a:rPr lang="de-DE" dirty="0" smtClean="0">
                <a:solidFill>
                  <a:srgbClr val="C00000"/>
                </a:solidFill>
              </a:rPr>
              <a:t>RGV Süd</a:t>
            </a:r>
            <a:endParaRPr lang="de-DE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1062" name="Group 54"/>
          <p:cNvGraphicFramePr>
            <a:graphicFrameLocks noGrp="1"/>
          </p:cNvGraphicFramePr>
          <p:nvPr>
            <p:ph type="tbl" idx="1"/>
          </p:nvPr>
        </p:nvGraphicFramePr>
        <p:xfrm>
          <a:off x="467543" y="1484787"/>
          <a:ext cx="8600257" cy="4933480"/>
        </p:xfrm>
        <a:graphic>
          <a:graphicData uri="http://schemas.openxmlformats.org/drawingml/2006/table">
            <a:tbl>
              <a:tblPr/>
              <a:tblGrid>
                <a:gridCol w="2866752"/>
                <a:gridCol w="3144180"/>
                <a:gridCol w="2589325"/>
              </a:tblGrid>
              <a:tr h="4819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Jahresbrutto</a:t>
                      </a:r>
                      <a:endParaRPr kumimoji="0" lang="de-DE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Monatsbrutto</a:t>
                      </a: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x13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19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Sozialkosten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+ 30 %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38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Verwaltungskosten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+ 30 %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19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Jahresmiete Büro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200 €/qm/a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19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Nebenkosten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100 €/qm/a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917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Gerätekosten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PC, Büroausstattung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19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Software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auch Updatekosten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385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Weiterbildung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Kurse, TEKOM 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19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Extras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19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Summe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1059" name="Text Box 51"/>
          <p:cNvSpPr txBox="1">
            <a:spLocks noChangeArrowheads="1"/>
          </p:cNvSpPr>
          <p:nvPr/>
        </p:nvSpPr>
        <p:spPr bwMode="auto">
          <a:xfrm>
            <a:off x="251520" y="548680"/>
            <a:ext cx="344998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400" b="1" dirty="0" smtClean="0"/>
              <a:t>Übung 1- </a:t>
            </a:r>
            <a:r>
              <a:rPr lang="de-DE" sz="2400" dirty="0" smtClean="0"/>
              <a:t>Das koste ich</a:t>
            </a:r>
            <a:endParaRPr lang="de-DE" sz="2400" b="1" dirty="0"/>
          </a:p>
        </p:txBody>
      </p:sp>
      <p:sp>
        <p:nvSpPr>
          <p:cNvPr id="8" name="Rechteck 7"/>
          <p:cNvSpPr/>
          <p:nvPr/>
        </p:nvSpPr>
        <p:spPr>
          <a:xfrm>
            <a:off x="6876256" y="1052736"/>
            <a:ext cx="1890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GB" dirty="0" err="1" smtClean="0"/>
              <a:t>Bei</a:t>
            </a:r>
            <a:r>
              <a:rPr lang="en-GB" dirty="0" smtClean="0"/>
              <a:t> </a:t>
            </a:r>
            <a:r>
              <a:rPr lang="en-GB" dirty="0" err="1" smtClean="0"/>
              <a:t>mir</a:t>
            </a:r>
            <a:r>
              <a:rPr lang="en-GB" dirty="0" smtClean="0"/>
              <a:t> </a:t>
            </a:r>
            <a:r>
              <a:rPr lang="en-GB" dirty="0" err="1" smtClean="0"/>
              <a:t>ist</a:t>
            </a:r>
            <a:r>
              <a:rPr lang="en-GB" dirty="0" smtClean="0"/>
              <a:t> das ...</a:t>
            </a:r>
          </a:p>
        </p:txBody>
      </p:sp>
      <p:sp>
        <p:nvSpPr>
          <p:cNvPr id="9" name="Rechteck 8"/>
          <p:cNvSpPr/>
          <p:nvPr/>
        </p:nvSpPr>
        <p:spPr>
          <a:xfrm>
            <a:off x="3419872" y="1052736"/>
            <a:ext cx="1813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GB" dirty="0" err="1" smtClean="0"/>
              <a:t>Beispielwerte</a:t>
            </a:r>
            <a:r>
              <a:rPr lang="en-GB" dirty="0" smtClean="0"/>
              <a:t> 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620688"/>
            <a:ext cx="6324600" cy="457200"/>
          </a:xfrm>
        </p:spPr>
        <p:txBody>
          <a:bodyPr/>
          <a:lstStyle/>
          <a:p>
            <a:pPr algn="l"/>
            <a:r>
              <a:rPr lang="de-DE" sz="2400" dirty="0" smtClean="0"/>
              <a:t>Übung 2 - Das </a:t>
            </a:r>
            <a:r>
              <a:rPr lang="de-DE" sz="2400" dirty="0"/>
              <a:t>leiste </a:t>
            </a:r>
            <a:r>
              <a:rPr lang="de-DE" sz="2400" dirty="0" smtClean="0"/>
              <a:t>ich an Produktivzeit</a:t>
            </a:r>
            <a:endParaRPr lang="de-DE" sz="2400" dirty="0"/>
          </a:p>
        </p:txBody>
      </p:sp>
      <p:graphicFrame>
        <p:nvGraphicFramePr>
          <p:cNvPr id="285762" name="Group 66"/>
          <p:cNvGraphicFramePr>
            <a:graphicFrameLocks noGrp="1"/>
          </p:cNvGraphicFramePr>
          <p:nvPr>
            <p:ph type="tbl" idx="1"/>
          </p:nvPr>
        </p:nvGraphicFramePr>
        <p:xfrm>
          <a:off x="467545" y="1466850"/>
          <a:ext cx="8517706" cy="5000308"/>
        </p:xfrm>
        <a:graphic>
          <a:graphicData uri="http://schemas.openxmlformats.org/drawingml/2006/table">
            <a:tbl>
              <a:tblPr/>
              <a:tblGrid>
                <a:gridCol w="2946232"/>
                <a:gridCol w="2946232"/>
                <a:gridCol w="2625242"/>
              </a:tblGrid>
              <a:tr h="425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260 Arbeitstage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Mo-Fr (52x5)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Urlaub / Feiertage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?? Tage (</a:t>
                      </a:r>
                      <a:r>
                        <a:rPr kumimoji="0" 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ø</a:t>
                      </a: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Krankheit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? Tage (</a:t>
                      </a:r>
                      <a:r>
                        <a:rPr kumimoji="0" 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ø</a:t>
                      </a: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Weiterbildung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? Tage (</a:t>
                      </a:r>
                      <a:r>
                        <a:rPr kumimoji="0" 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ø</a:t>
                      </a: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... Und noch ???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? Tage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2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Tats. Arbeitstage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??? Tage (</a:t>
                      </a:r>
                      <a:r>
                        <a:rPr kumimoji="0" 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ø</a:t>
                      </a: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205)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Stunden / Tag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 (</a:t>
                      </a:r>
                      <a:r>
                        <a:rPr kumimoji="0" 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ø</a:t>
                      </a: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Arbeitsstunden/Jahr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?Stunden (</a:t>
                      </a:r>
                      <a:r>
                        <a:rPr kumimoji="0" lang="de-DE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ø</a:t>
                      </a: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1640)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Verteilzeit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 Stunden (</a:t>
                      </a:r>
                      <a:r>
                        <a:rPr kumimoji="0" lang="de-DE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ø</a:t>
                      </a: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20 %)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Produktionszeit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???? Stunden (</a:t>
                      </a:r>
                      <a:r>
                        <a:rPr kumimoji="0" lang="de-DE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ø</a:t>
                      </a:r>
                      <a:r>
                        <a:rPr kumimoji="0" lang="de-DE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1312)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Rechteck 6"/>
          <p:cNvSpPr/>
          <p:nvPr/>
        </p:nvSpPr>
        <p:spPr>
          <a:xfrm>
            <a:off x="6876256" y="1052736"/>
            <a:ext cx="1890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GB" dirty="0" err="1" smtClean="0"/>
              <a:t>Bei</a:t>
            </a:r>
            <a:r>
              <a:rPr lang="en-GB" dirty="0" smtClean="0"/>
              <a:t> </a:t>
            </a:r>
            <a:r>
              <a:rPr lang="en-GB" dirty="0" err="1" smtClean="0"/>
              <a:t>mir</a:t>
            </a:r>
            <a:r>
              <a:rPr lang="en-GB" dirty="0" smtClean="0"/>
              <a:t> </a:t>
            </a:r>
            <a:r>
              <a:rPr lang="en-GB" dirty="0" err="1" smtClean="0"/>
              <a:t>ist</a:t>
            </a:r>
            <a:r>
              <a:rPr lang="en-GB" dirty="0" smtClean="0"/>
              <a:t> das ...</a:t>
            </a:r>
          </a:p>
        </p:txBody>
      </p:sp>
      <p:sp>
        <p:nvSpPr>
          <p:cNvPr id="8" name="Rechteck 7"/>
          <p:cNvSpPr/>
          <p:nvPr/>
        </p:nvSpPr>
        <p:spPr>
          <a:xfrm>
            <a:off x="3419872" y="1052736"/>
            <a:ext cx="18133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GB" dirty="0" err="1" smtClean="0"/>
              <a:t>Beispielwerte</a:t>
            </a:r>
            <a:r>
              <a:rPr lang="en-GB" dirty="0" smtClean="0"/>
              <a:t> 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VDI Richtlinie 4500 - Blatt 5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5069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DE" dirty="0" smtClean="0"/>
              <a:t>	</a:t>
            </a:r>
            <a:r>
              <a:rPr lang="de-DE" sz="4700" dirty="0" smtClean="0">
                <a:solidFill>
                  <a:srgbClr val="0070C0"/>
                </a:solidFill>
              </a:rPr>
              <a:t>Sie sind gefragt!</a:t>
            </a:r>
          </a:p>
          <a:p>
            <a:r>
              <a:rPr lang="de-DE" dirty="0" smtClean="0"/>
              <a:t>Die größte Investition in den letzten 3 Jahren in meiner Dokumentationsabteilung war …</a:t>
            </a:r>
          </a:p>
        </p:txBody>
      </p:sp>
      <p:pic>
        <p:nvPicPr>
          <p:cNvPr id="5" name="Grafik 4" descr="investi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645024"/>
            <a:ext cx="5669956" cy="3212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VDI Richtlinie 4500 - Blatt 5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5069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DE" dirty="0" smtClean="0"/>
              <a:t>	</a:t>
            </a:r>
            <a:r>
              <a:rPr lang="de-DE" sz="4700" dirty="0" smtClean="0">
                <a:solidFill>
                  <a:srgbClr val="0070C0"/>
                </a:solidFill>
              </a:rPr>
              <a:t>Sie sind gefragt!</a:t>
            </a:r>
          </a:p>
          <a:p>
            <a:r>
              <a:rPr lang="de-DE" dirty="0" smtClean="0"/>
              <a:t>Die größte Kosteneinsparung in den letzten 3 Jahre erreichte ich in meiner Dokumentation mit/durch ….</a:t>
            </a:r>
          </a:p>
        </p:txBody>
      </p:sp>
      <p:pic>
        <p:nvPicPr>
          <p:cNvPr id="5" name="Grafik 4" descr="sparschwei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001576"/>
            <a:ext cx="9144000" cy="2856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VDI Richtlinie 4500 - Blatt 5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5069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DE" dirty="0" smtClean="0"/>
              <a:t>	</a:t>
            </a:r>
            <a:r>
              <a:rPr lang="de-DE" sz="4700" dirty="0" smtClean="0">
                <a:solidFill>
                  <a:srgbClr val="0070C0"/>
                </a:solidFill>
              </a:rPr>
              <a:t>Sie sind gefragt!</a:t>
            </a:r>
          </a:p>
          <a:p>
            <a:r>
              <a:rPr lang="de-DE" dirty="0" smtClean="0"/>
              <a:t>Die größte Nutzenverbesserung in den letzten 3 Jahre erreichte ich in meinen Informationsprodukten mit/durch 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VDI Richtlinie 4500 - Blatt 5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5069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DE" dirty="0" smtClean="0"/>
              <a:t>	</a:t>
            </a:r>
            <a:r>
              <a:rPr lang="de-DE" sz="4700" dirty="0" smtClean="0">
                <a:solidFill>
                  <a:srgbClr val="0070C0"/>
                </a:solidFill>
              </a:rPr>
              <a:t>Ein paar skizzenhafte Ideen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VDI Richtlinie 4500 - Blatt 5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5069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DE" dirty="0" smtClean="0"/>
              <a:t>	</a:t>
            </a:r>
            <a:r>
              <a:rPr lang="de-DE" sz="4700" dirty="0" smtClean="0">
                <a:solidFill>
                  <a:srgbClr val="0070C0"/>
                </a:solidFill>
              </a:rPr>
              <a:t>Weiche Faktoren</a:t>
            </a:r>
          </a:p>
          <a:p>
            <a:r>
              <a:rPr lang="de-DE" dirty="0" smtClean="0"/>
              <a:t>Speziell beim „Nutzenrechnen“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3" name="Text Box 3"/>
          <p:cNvSpPr txBox="1">
            <a:spLocks noChangeArrowheads="1"/>
          </p:cNvSpPr>
          <p:nvPr/>
        </p:nvSpPr>
        <p:spPr bwMode="auto">
          <a:xfrm>
            <a:off x="611188" y="260648"/>
            <a:ext cx="813727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sz="3600" b="1" dirty="0" smtClean="0"/>
              <a:t>„Weiche“ Faktoren - was ist der jeweilige Faktor wert?</a:t>
            </a:r>
            <a:endParaRPr lang="de-DE" sz="3600" b="1" dirty="0"/>
          </a:p>
        </p:txBody>
      </p:sp>
      <p:sp>
        <p:nvSpPr>
          <p:cNvPr id="291844" name="Rectangle 4"/>
          <p:cNvSpPr>
            <a:spLocks noChangeArrowheads="1"/>
          </p:cNvSpPr>
          <p:nvPr/>
        </p:nvSpPr>
        <p:spPr bwMode="auto">
          <a:xfrm>
            <a:off x="971600" y="1576089"/>
            <a:ext cx="6858000" cy="502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e-DE" sz="2400" b="1" dirty="0">
                <a:solidFill>
                  <a:srgbClr val="FF0000"/>
                </a:solidFill>
              </a:rPr>
              <a:t>Personenschäden und Sachschäden vermeiden (Produkthaftung) – Rechtssicherheit durch norm- und gesetzesgerechte Gestaltung  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e-DE" sz="2400" b="1" dirty="0">
                <a:solidFill>
                  <a:srgbClr val="FF0066"/>
                </a:solidFill>
              </a:rPr>
              <a:t>Schäden am Produkt vermeiden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e-DE" sz="2400" b="1" dirty="0">
                <a:solidFill>
                  <a:srgbClr val="FF0066"/>
                </a:solidFill>
              </a:rPr>
              <a:t>Den Benutzer zum Produktnutzen führen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e-DE" sz="2400" b="1" dirty="0">
                <a:solidFill>
                  <a:srgbClr val="008000"/>
                </a:solidFill>
              </a:rPr>
              <a:t>Den Benutzer komfortabel zum Produktnutzen führen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e-DE" sz="2400" b="1" dirty="0">
                <a:solidFill>
                  <a:srgbClr val="0000FF"/>
                </a:solidFill>
              </a:rPr>
              <a:t>Für das Produkt werben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de-DE" sz="2400" b="1" dirty="0">
                <a:solidFill>
                  <a:srgbClr val="0000FF"/>
                </a:solidFill>
              </a:rPr>
              <a:t>Dem Benutzer Spaß bei der Informationsaufnahme vermitteln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1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1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1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1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1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18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18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18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18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18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18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18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1844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8" name="Rectangle 4"/>
          <p:cNvSpPr>
            <a:spLocks noChangeArrowheads="1"/>
          </p:cNvSpPr>
          <p:nvPr/>
        </p:nvSpPr>
        <p:spPr bwMode="auto">
          <a:xfrm>
            <a:off x="827584" y="1631697"/>
            <a:ext cx="6858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de-DE" sz="2400" b="1" dirty="0">
                <a:solidFill>
                  <a:srgbClr val="FF0000"/>
                </a:solidFill>
              </a:rPr>
              <a:t>Globalisierung – Übersetzbarkeit, </a:t>
            </a:r>
            <a:br>
              <a:rPr lang="de-DE" sz="2400" b="1" dirty="0">
                <a:solidFill>
                  <a:srgbClr val="FF0000"/>
                </a:solidFill>
              </a:rPr>
            </a:br>
            <a:r>
              <a:rPr lang="de-DE" sz="2400" b="1" dirty="0">
                <a:solidFill>
                  <a:srgbClr val="FF0000"/>
                </a:solidFill>
              </a:rPr>
              <a:t>Kulturelle Eigenheiten, Terminologie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de-DE" sz="2400" b="1" dirty="0" smtClean="0">
                <a:solidFill>
                  <a:srgbClr val="FF0066"/>
                </a:solidFill>
              </a:rPr>
              <a:t>Variation </a:t>
            </a:r>
            <a:r>
              <a:rPr lang="de-DE" sz="2400" b="1" dirty="0">
                <a:solidFill>
                  <a:srgbClr val="FF0066"/>
                </a:solidFill>
              </a:rPr>
              <a:t>– Wirtschaftlichkeit, Variabilität, Wiederverwendbarkeit, </a:t>
            </a:r>
            <a:r>
              <a:rPr lang="de-DE" sz="2400" b="1" dirty="0" err="1">
                <a:solidFill>
                  <a:srgbClr val="FF0066"/>
                </a:solidFill>
              </a:rPr>
              <a:t>SingleSource</a:t>
            </a:r>
            <a:endParaRPr lang="de-DE" sz="2400" b="1" dirty="0">
              <a:solidFill>
                <a:srgbClr val="FF0066"/>
              </a:solidFill>
            </a:endParaRP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de-DE" sz="2400" b="1" dirty="0">
                <a:solidFill>
                  <a:srgbClr val="008000"/>
                </a:solidFill>
              </a:rPr>
              <a:t>Termine – Schnelle Erstellung, Änderungshäufigkeit, </a:t>
            </a:r>
            <a:r>
              <a:rPr lang="de-DE" sz="2400" b="1" dirty="0" err="1">
                <a:solidFill>
                  <a:srgbClr val="008000"/>
                </a:solidFill>
              </a:rPr>
              <a:t>Versionierung</a:t>
            </a:r>
            <a:endParaRPr lang="de-DE" sz="2400" b="1" dirty="0">
              <a:solidFill>
                <a:srgbClr val="008000"/>
              </a:solidFill>
            </a:endParaRP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de-DE" sz="2400" b="1" dirty="0">
                <a:solidFill>
                  <a:srgbClr val="0000FF"/>
                </a:solidFill>
              </a:rPr>
              <a:t> Arbeitsorganisation – Teamarbeit, Outsourcing, Informationsaustausch, Wissensmanagement</a:t>
            </a:r>
          </a:p>
          <a:p>
            <a:pPr marL="342900" indent="-342900">
              <a:spcBef>
                <a:spcPct val="50000"/>
              </a:spcBef>
              <a:buFont typeface="Arial" pitchFamily="34" charset="0"/>
              <a:buChar char="•"/>
            </a:pPr>
            <a:r>
              <a:rPr lang="de-DE" sz="2400" b="1" dirty="0">
                <a:solidFill>
                  <a:srgbClr val="0000FF"/>
                </a:solidFill>
              </a:rPr>
              <a:t> Produktion – Werkzeuge, Datenformate, Archivierung, Distribution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67544" y="260648"/>
            <a:ext cx="867645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de-DE" sz="3600" b="1" dirty="0" smtClean="0"/>
              <a:t>„Weiche“ Faktoren - Was ist der jeweilige Aufwand/Ertrag einer Prozessoptimierung</a:t>
            </a:r>
            <a:endParaRPr lang="de-DE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2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2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2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2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2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2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8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28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8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28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28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868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VDI Richtlinie 4500 - Blatt 5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5069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DE" dirty="0" smtClean="0"/>
              <a:t>	</a:t>
            </a:r>
            <a:r>
              <a:rPr lang="de-DE" sz="4700" dirty="0" smtClean="0">
                <a:solidFill>
                  <a:srgbClr val="0070C0"/>
                </a:solidFill>
              </a:rPr>
              <a:t>Prozessschritte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VDI Richtlinie 4500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de-DE" dirty="0" smtClean="0"/>
              <a:t>	</a:t>
            </a:r>
            <a:r>
              <a:rPr lang="de-DE" sz="3900" b="1" dirty="0" smtClean="0"/>
              <a:t>Blatt 1 bis 4 sind wohlbekannt, </a:t>
            </a:r>
            <a:br>
              <a:rPr lang="de-DE" sz="3900" b="1" dirty="0" smtClean="0"/>
            </a:br>
            <a:r>
              <a:rPr lang="de-DE" sz="3900" b="1" dirty="0" smtClean="0"/>
              <a:t>drum seien sie hier nur kurz benannt</a:t>
            </a:r>
          </a:p>
          <a:p>
            <a:pPr>
              <a:buNone/>
            </a:pPr>
            <a:endParaRPr lang="de-DE" sz="3900" b="1" dirty="0" smtClean="0"/>
          </a:p>
          <a:p>
            <a:r>
              <a:rPr lang="de-DE" dirty="0" smtClean="0"/>
              <a:t>Blatt 1: Begriffsdefinitionen und rechtliche Grundlagen</a:t>
            </a:r>
          </a:p>
          <a:p>
            <a:r>
              <a:rPr lang="de-DE" dirty="0" smtClean="0"/>
              <a:t>Blatt 2: Organisieren und Verwalten </a:t>
            </a:r>
          </a:p>
          <a:p>
            <a:r>
              <a:rPr lang="de-DE" dirty="0" smtClean="0"/>
              <a:t>Blatt 3: Erstellen und Verteilen von elektronischen Ersatzteilinformationen</a:t>
            </a:r>
          </a:p>
          <a:p>
            <a:r>
              <a:rPr lang="de-DE" dirty="0" smtClean="0"/>
              <a:t>Blatt 4: Dokumentationsprozess: Planen – Gestalten - Erstellen</a:t>
            </a:r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138" name="Picture 2"/>
          <p:cNvPicPr>
            <a:picLocks noChangeAspect="1" noChangeArrowheads="1"/>
          </p:cNvPicPr>
          <p:nvPr/>
        </p:nvPicPr>
        <p:blipFill>
          <a:blip r:embed="rId2" cstate="print"/>
          <a:srcRect t="16800" r="76769" b="16534"/>
          <a:stretch>
            <a:fillRect/>
          </a:stretch>
        </p:blipFill>
        <p:spPr bwMode="auto">
          <a:xfrm>
            <a:off x="395536" y="0"/>
            <a:ext cx="42484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74" name="Rectangle 18"/>
          <p:cNvSpPr>
            <a:spLocks noChangeArrowheads="1"/>
          </p:cNvSpPr>
          <p:nvPr/>
        </p:nvSpPr>
        <p:spPr bwMode="auto">
          <a:xfrm>
            <a:off x="1043608" y="548680"/>
            <a:ext cx="6973887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defTabSz="762000"/>
            <a:r>
              <a:rPr lang="de-DE" sz="4400" dirty="0" smtClean="0"/>
              <a:t>Arbeitsschritte  </a:t>
            </a:r>
          </a:p>
          <a:p>
            <a:pPr algn="ctr" defTabSz="762000"/>
            <a:r>
              <a:rPr lang="de-DE" sz="4400" dirty="0" smtClean="0"/>
              <a:t>für ein Informationsprodukt</a:t>
            </a:r>
            <a:endParaRPr lang="de-DE" sz="4400" dirty="0"/>
          </a:p>
        </p:txBody>
      </p:sp>
      <p:sp>
        <p:nvSpPr>
          <p:cNvPr id="173075" name="Rectangle 19"/>
          <p:cNvSpPr>
            <a:spLocks noChangeArrowheads="1"/>
          </p:cNvSpPr>
          <p:nvPr/>
        </p:nvSpPr>
        <p:spPr bwMode="auto">
          <a:xfrm>
            <a:off x="2170113" y="1988840"/>
            <a:ext cx="66897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 defTabSz="762000" eaLnBrk="0" hangingPunct="0">
              <a:spcBef>
                <a:spcPct val="20000"/>
              </a:spcBef>
              <a:buFontTx/>
              <a:buChar char="•"/>
            </a:pPr>
            <a:r>
              <a:rPr lang="de-DE" sz="3200" dirty="0" smtClean="0"/>
              <a:t>Auftragsakquise</a:t>
            </a:r>
          </a:p>
          <a:p>
            <a:pPr marL="342900" indent="-342900" defTabSz="762000" eaLnBrk="0" hangingPunct="0">
              <a:spcBef>
                <a:spcPct val="20000"/>
              </a:spcBef>
              <a:buFontTx/>
              <a:buChar char="•"/>
            </a:pPr>
            <a:r>
              <a:rPr lang="de-DE" sz="3200" dirty="0" smtClean="0"/>
              <a:t>Konzeption </a:t>
            </a:r>
            <a:r>
              <a:rPr lang="de-DE" sz="3200" dirty="0"/>
              <a:t>und Vorbereitung</a:t>
            </a:r>
          </a:p>
          <a:p>
            <a:pPr marL="342900" indent="-342900" defTabSz="762000" eaLnBrk="0" hangingPunct="0">
              <a:spcBef>
                <a:spcPct val="20000"/>
              </a:spcBef>
              <a:buFontTx/>
              <a:buChar char="•"/>
            </a:pPr>
            <a:r>
              <a:rPr lang="de-DE" sz="3200" dirty="0"/>
              <a:t>Texterstellung</a:t>
            </a:r>
          </a:p>
          <a:p>
            <a:pPr marL="342900" indent="-342900" defTabSz="762000" eaLnBrk="0" hangingPunct="0">
              <a:spcBef>
                <a:spcPct val="20000"/>
              </a:spcBef>
              <a:buFontTx/>
              <a:buChar char="•"/>
            </a:pPr>
            <a:r>
              <a:rPr lang="de-DE" sz="3200" dirty="0" smtClean="0"/>
              <a:t>Grafikerstellung/Animation</a:t>
            </a:r>
            <a:endParaRPr lang="de-DE" sz="3200" dirty="0"/>
          </a:p>
          <a:p>
            <a:pPr marL="342900" indent="-342900" defTabSz="762000" eaLnBrk="0" hangingPunct="0">
              <a:spcBef>
                <a:spcPct val="20000"/>
              </a:spcBef>
              <a:buFontTx/>
              <a:buChar char="•"/>
            </a:pPr>
            <a:r>
              <a:rPr lang="de-DE" sz="3200" dirty="0"/>
              <a:t>Qualitätsprüfung</a:t>
            </a:r>
          </a:p>
          <a:p>
            <a:pPr marL="342900" indent="-342900" defTabSz="762000" eaLnBrk="0" hangingPunct="0">
              <a:spcBef>
                <a:spcPct val="20000"/>
              </a:spcBef>
              <a:buFontTx/>
              <a:buChar char="•"/>
            </a:pPr>
            <a:r>
              <a:rPr lang="de-DE" sz="3200" dirty="0"/>
              <a:t>Übersetzung</a:t>
            </a:r>
          </a:p>
          <a:p>
            <a:pPr marL="342900" indent="-342900" defTabSz="762000" eaLnBrk="0" hangingPunct="0">
              <a:spcBef>
                <a:spcPct val="20000"/>
              </a:spcBef>
              <a:buFontTx/>
              <a:buChar char="•"/>
            </a:pPr>
            <a:r>
              <a:rPr lang="de-DE" sz="3200" dirty="0" smtClean="0"/>
              <a:t>Verteilung</a:t>
            </a:r>
            <a:endParaRPr lang="de-DE" sz="3200" dirty="0"/>
          </a:p>
        </p:txBody>
      </p:sp>
      <p:sp>
        <p:nvSpPr>
          <p:cNvPr id="173076" name="AutoShape 20"/>
          <p:cNvSpPr>
            <a:spLocks noChangeArrowheads="1"/>
          </p:cNvSpPr>
          <p:nvPr/>
        </p:nvSpPr>
        <p:spPr bwMode="auto">
          <a:xfrm>
            <a:off x="6375400" y="4270375"/>
            <a:ext cx="2687638" cy="2322513"/>
          </a:xfrm>
          <a:prstGeom prst="hexagon">
            <a:avLst>
              <a:gd name="adj" fmla="val 28930"/>
              <a:gd name="vf" fmla="val 11547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73077" name="AutoShape 21"/>
          <p:cNvSpPr>
            <a:spLocks noChangeArrowheads="1"/>
          </p:cNvSpPr>
          <p:nvPr/>
        </p:nvSpPr>
        <p:spPr bwMode="auto">
          <a:xfrm>
            <a:off x="7043738" y="5437188"/>
            <a:ext cx="1343025" cy="1160462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73078" name="AutoShape 22"/>
          <p:cNvSpPr>
            <a:spLocks noChangeArrowheads="1"/>
          </p:cNvSpPr>
          <p:nvPr/>
        </p:nvSpPr>
        <p:spPr bwMode="auto">
          <a:xfrm>
            <a:off x="6373813" y="4283075"/>
            <a:ext cx="1339850" cy="1160463"/>
          </a:xfrm>
          <a:prstGeom prst="triangle">
            <a:avLst>
              <a:gd name="adj" fmla="val 50000"/>
            </a:avLst>
          </a:prstGeom>
          <a:solidFill>
            <a:srgbClr val="F6FF9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73079" name="AutoShape 23"/>
          <p:cNvSpPr>
            <a:spLocks noChangeArrowheads="1"/>
          </p:cNvSpPr>
          <p:nvPr/>
        </p:nvSpPr>
        <p:spPr bwMode="auto">
          <a:xfrm>
            <a:off x="7726363" y="4270375"/>
            <a:ext cx="1339850" cy="1160463"/>
          </a:xfrm>
          <a:prstGeom prst="triangle">
            <a:avLst>
              <a:gd name="adj" fmla="val 50000"/>
            </a:avLst>
          </a:prstGeom>
          <a:solidFill>
            <a:srgbClr val="FF00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73080" name="AutoShape 24"/>
          <p:cNvSpPr>
            <a:spLocks noChangeArrowheads="1"/>
          </p:cNvSpPr>
          <p:nvPr/>
        </p:nvSpPr>
        <p:spPr bwMode="auto">
          <a:xfrm rot="3600000">
            <a:off x="6525419" y="5145882"/>
            <a:ext cx="1341437" cy="1162050"/>
          </a:xfrm>
          <a:prstGeom prst="triangle">
            <a:avLst>
              <a:gd name="adj" fmla="val 50000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73081" name="AutoShape 25"/>
          <p:cNvSpPr>
            <a:spLocks noChangeArrowheads="1"/>
          </p:cNvSpPr>
          <p:nvPr/>
        </p:nvSpPr>
        <p:spPr bwMode="auto">
          <a:xfrm rot="3600000">
            <a:off x="7212013" y="3975100"/>
            <a:ext cx="1341437" cy="1160463"/>
          </a:xfrm>
          <a:prstGeom prst="triangle">
            <a:avLst>
              <a:gd name="adj" fmla="val 50000"/>
            </a:avLst>
          </a:prstGeom>
          <a:solidFill>
            <a:srgbClr val="FF66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73082" name="AutoShape 26"/>
          <p:cNvSpPr>
            <a:spLocks noChangeArrowheads="1"/>
          </p:cNvSpPr>
          <p:nvPr/>
        </p:nvSpPr>
        <p:spPr bwMode="auto">
          <a:xfrm rot="3600000">
            <a:off x="7893050" y="5135563"/>
            <a:ext cx="1341438" cy="1160462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pic>
        <p:nvPicPr>
          <p:cNvPr id="173083" name="Picture 27" descr="BS00975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54813" y="4802188"/>
            <a:ext cx="1882775" cy="1162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3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3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7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7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7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7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7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7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74" grpId="0" autoUpdateAnimBg="0"/>
      <p:bldP spid="173075" grpId="0" build="p" autoUpdateAnimBg="0"/>
      <p:bldP spid="173076" grpId="0" animBg="1"/>
      <p:bldP spid="173077" grpId="0" animBg="1"/>
      <p:bldP spid="173078" grpId="0" animBg="1"/>
      <p:bldP spid="173079" grpId="0" animBg="1"/>
      <p:bldP spid="173080" grpId="0" animBg="1"/>
      <p:bldP spid="173081" grpId="0" animBg="1"/>
      <p:bldP spid="17308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VDI Richtlinie 4500 - Blatt 5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5069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DE" dirty="0" smtClean="0"/>
              <a:t>	</a:t>
            </a:r>
            <a:r>
              <a:rPr lang="de-DE" sz="4700" dirty="0" smtClean="0">
                <a:solidFill>
                  <a:srgbClr val="0070C0"/>
                </a:solidFill>
              </a:rPr>
              <a:t>PUNKT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3" name="Text Box 3"/>
          <p:cNvSpPr txBox="1">
            <a:spLocks noChangeArrowheads="1"/>
          </p:cNvSpPr>
          <p:nvPr/>
        </p:nvSpPr>
        <p:spPr bwMode="auto">
          <a:xfrm>
            <a:off x="1903413" y="2046288"/>
            <a:ext cx="72405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GB" sz="3600"/>
          </a:p>
        </p:txBody>
      </p:sp>
      <p:graphicFrame>
        <p:nvGraphicFramePr>
          <p:cNvPr id="286890" name="Group 170"/>
          <p:cNvGraphicFramePr>
            <a:graphicFrameLocks noGrp="1"/>
          </p:cNvGraphicFramePr>
          <p:nvPr/>
        </p:nvGraphicFramePr>
        <p:xfrm>
          <a:off x="0" y="476673"/>
          <a:ext cx="8964612" cy="6376416"/>
        </p:xfrm>
        <a:graphic>
          <a:graphicData uri="http://schemas.openxmlformats.org/drawingml/2006/table">
            <a:tbl>
              <a:tblPr/>
              <a:tblGrid>
                <a:gridCol w="2627784"/>
                <a:gridCol w="1152128"/>
                <a:gridCol w="1152128"/>
                <a:gridCol w="1152128"/>
                <a:gridCol w="1368152"/>
                <a:gridCol w="1512292"/>
              </a:tblGrid>
              <a:tr h="6480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Kapitel / Phase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Zeitaufwand/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Kosten geplant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Zeitaufwand/Kosten tatsächlich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Fertig bis…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geplant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Fertig bis…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tatsächlich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Begründung der Abweichung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6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Konzeption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6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Terminologie/Vorrecherche/Normen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6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 Sicherheitskapitel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6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 Transport/Lagerung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6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 Auspacken/Aufstellen (Installation)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6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 Geräteübersicht (Leistungsübersicht9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6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 Erstinbetriebnahme (Konfiguration)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6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 Einrichten/Rüsten/Einstellen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6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 Produzieren/Hauptnutzung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6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8. Reinigen/Benutzerwartung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6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9. Störungsbeseitigung durch Benutzer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6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10. </a:t>
                      </a:r>
                      <a:r>
                        <a:rPr kumimoji="0" lang="de-DE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Außerbetriebnahme</a:t>
                      </a: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/Entsorgung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6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11. Servicewartung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6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12. Störungsbeseitigung durch Service (Update, </a:t>
                      </a:r>
                      <a:r>
                        <a:rPr kumimoji="0" lang="de-DE" sz="11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Bugfixes</a:t>
                      </a: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6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13. Pläne, Übersichten, Glossar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6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Endkorrektur/Qualitätsprüfung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6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Übersetzung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66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Publikation/Verteilung/Bereitstellung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VDI Richtlinie 4500 - Blatt 5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5069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DE" dirty="0" smtClean="0"/>
              <a:t>	</a:t>
            </a:r>
            <a:r>
              <a:rPr lang="de-DE" sz="4700" dirty="0" smtClean="0">
                <a:solidFill>
                  <a:srgbClr val="0070C0"/>
                </a:solidFill>
              </a:rPr>
              <a:t>VOKAT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ChangeArrowheads="1"/>
          </p:cNvSpPr>
          <p:nvPr/>
        </p:nvSpPr>
        <p:spPr bwMode="auto">
          <a:xfrm>
            <a:off x="827584" y="404813"/>
            <a:ext cx="7594104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defTabSz="762000"/>
            <a:r>
              <a:rPr lang="de-DE" sz="3200" dirty="0" err="1" smtClean="0"/>
              <a:t>Überschlagsplanung</a:t>
            </a:r>
            <a:r>
              <a:rPr lang="de-DE" sz="3200" dirty="0" smtClean="0"/>
              <a:t>/Vorkalkulation</a:t>
            </a:r>
            <a:endParaRPr lang="de-DE" sz="3200" dirty="0"/>
          </a:p>
        </p:txBody>
      </p:sp>
      <p:sp>
        <p:nvSpPr>
          <p:cNvPr id="286723" name="Text Box 3"/>
          <p:cNvSpPr txBox="1">
            <a:spLocks noChangeArrowheads="1"/>
          </p:cNvSpPr>
          <p:nvPr/>
        </p:nvSpPr>
        <p:spPr bwMode="auto">
          <a:xfrm>
            <a:off x="1903413" y="2046288"/>
            <a:ext cx="72405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GB" sz="3600"/>
          </a:p>
        </p:txBody>
      </p:sp>
      <p:graphicFrame>
        <p:nvGraphicFramePr>
          <p:cNvPr id="286890" name="Group 170"/>
          <p:cNvGraphicFramePr>
            <a:graphicFrameLocks noGrp="1"/>
          </p:cNvGraphicFramePr>
          <p:nvPr/>
        </p:nvGraphicFramePr>
        <p:xfrm>
          <a:off x="0" y="1196975"/>
          <a:ext cx="8964613" cy="5307966"/>
        </p:xfrm>
        <a:graphic>
          <a:graphicData uri="http://schemas.openxmlformats.org/drawingml/2006/table">
            <a:tbl>
              <a:tblPr/>
              <a:tblGrid>
                <a:gridCol w="3287409"/>
                <a:gridCol w="1500615"/>
                <a:gridCol w="1224136"/>
                <a:gridCol w="1440160"/>
                <a:gridCol w="1512293"/>
              </a:tblGrid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Kapitel / Phase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Seiten/Topics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Stunden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Fertig bis…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Kosten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Konzeption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Terminologie/Vorrecherche/Normen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 Sicherheitskapitel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 Transport/Lagerung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 Auspacken/Aufstellen (</a:t>
                      </a: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Installation</a:t>
                      </a: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 Geräteübersicht (</a:t>
                      </a: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Leistungsübersicht</a:t>
                      </a: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 Erstinbetriebnahme (</a:t>
                      </a: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Konfiguration</a:t>
                      </a: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 Einrichten/Rüsten/Einstellen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 Produzieren/Hauptnutzung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8. Reinigen/Benutzerwartung (</a:t>
                      </a: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Updates</a:t>
                      </a: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9. Störungsbeseitigung durch Benutzer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10. Außerbetriebnahme/Entsorgung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11. Servicewartung (</a:t>
                      </a: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Updates</a:t>
                      </a: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12. Störungsbeseitigung durch Service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13. Pläne, Übersichten, Glossar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Endkorrektur/Qualitätsprüfung/Abnahme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Übersetzung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Publikation/Verteilung/Bereitstellung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ChangeArrowheads="1"/>
          </p:cNvSpPr>
          <p:nvPr/>
        </p:nvSpPr>
        <p:spPr bwMode="auto">
          <a:xfrm>
            <a:off x="827584" y="404813"/>
            <a:ext cx="7594104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 defTabSz="762000"/>
            <a:r>
              <a:rPr lang="de-DE" sz="3200" dirty="0" err="1" smtClean="0"/>
              <a:t>Überschlagsplanung</a:t>
            </a:r>
            <a:r>
              <a:rPr lang="de-DE" sz="3200" dirty="0" smtClean="0"/>
              <a:t>/Vorkalkulation</a:t>
            </a:r>
            <a:endParaRPr lang="de-DE" sz="3200" dirty="0"/>
          </a:p>
        </p:txBody>
      </p:sp>
      <p:sp>
        <p:nvSpPr>
          <p:cNvPr id="286723" name="Text Box 3"/>
          <p:cNvSpPr txBox="1">
            <a:spLocks noChangeArrowheads="1"/>
          </p:cNvSpPr>
          <p:nvPr/>
        </p:nvSpPr>
        <p:spPr bwMode="auto">
          <a:xfrm>
            <a:off x="1903413" y="2046288"/>
            <a:ext cx="72405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GB" sz="3600"/>
          </a:p>
        </p:txBody>
      </p:sp>
      <p:graphicFrame>
        <p:nvGraphicFramePr>
          <p:cNvPr id="286890" name="Group 170"/>
          <p:cNvGraphicFramePr>
            <a:graphicFrameLocks noGrp="1"/>
          </p:cNvGraphicFramePr>
          <p:nvPr/>
        </p:nvGraphicFramePr>
        <p:xfrm>
          <a:off x="0" y="1196975"/>
          <a:ext cx="8964613" cy="5307966"/>
        </p:xfrm>
        <a:graphic>
          <a:graphicData uri="http://schemas.openxmlformats.org/drawingml/2006/table">
            <a:tbl>
              <a:tblPr/>
              <a:tblGrid>
                <a:gridCol w="3287409"/>
                <a:gridCol w="1500615"/>
                <a:gridCol w="1224136"/>
                <a:gridCol w="1440160"/>
                <a:gridCol w="1512293"/>
              </a:tblGrid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Kapitel / Phase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Seiten/Topics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Stunden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Fertig bis…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Kosten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Konzeption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Terminologie/Vorrecherche/Normen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 Sicherheitskapitel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 Transport/Lagerung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 Auspacken/Aufstellen (</a:t>
                      </a: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Installation</a:t>
                      </a: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4. Geräteübersicht (</a:t>
                      </a: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Leistungsübersicht</a:t>
                      </a: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 Erstinbetriebnahme (</a:t>
                      </a: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Konfiguration</a:t>
                      </a: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 Einrichten/Rüsten/Einstellen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 Produzieren/Hauptnutzung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8. Reinigen/Benutzerwartung (</a:t>
                      </a: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Updates</a:t>
                      </a: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9. Störungsbeseitigung durch Benutzer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10. Außerbetriebnahme/Entsorgung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11. Servicewartung (</a:t>
                      </a: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Updates</a:t>
                      </a:r>
                      <a:r>
                        <a:rPr kumimoji="0" 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12. Störungsbeseitigung durch Service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13. Pläne, Übersichten, Glossar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Endkorrektur/Qualitätsprüfung/Abnahme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Übersetzung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Publikation/Verteilung/Bereitstellung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Textfeld 4"/>
          <p:cNvSpPr txBox="1"/>
          <p:nvPr/>
        </p:nvSpPr>
        <p:spPr>
          <a:xfrm rot="1194402">
            <a:off x="516242" y="3005988"/>
            <a:ext cx="8321702" cy="132343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de-DE" sz="4000" dirty="0" smtClean="0"/>
              <a:t>Rückwärts geht es leichter!</a:t>
            </a:r>
          </a:p>
          <a:p>
            <a:r>
              <a:rPr lang="de-DE" sz="4000" dirty="0" smtClean="0"/>
              <a:t>Wann müssen Sie die Doku liefern?</a:t>
            </a:r>
            <a:endParaRPr lang="de-DE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VDI Richtlinie 4500 - Blatt 5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5069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DE" dirty="0" smtClean="0"/>
              <a:t>	</a:t>
            </a:r>
            <a:r>
              <a:rPr lang="de-DE" sz="4700" dirty="0" smtClean="0">
                <a:solidFill>
                  <a:srgbClr val="0070C0"/>
                </a:solidFill>
              </a:rPr>
              <a:t>PUSH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30" name="Rectangle 18"/>
          <p:cNvSpPr>
            <a:spLocks noChangeArrowheads="1"/>
          </p:cNvSpPr>
          <p:nvPr/>
        </p:nvSpPr>
        <p:spPr bwMode="auto">
          <a:xfrm>
            <a:off x="793676" y="476250"/>
            <a:ext cx="7954788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defTabSz="762000"/>
            <a:r>
              <a:rPr lang="de-DE" sz="3600" dirty="0" smtClean="0"/>
              <a:t>Praktische Universale </a:t>
            </a:r>
            <a:r>
              <a:rPr lang="de-DE" sz="3600" dirty="0" err="1" smtClean="0"/>
              <a:t>ScHnellpeilhilfe</a:t>
            </a:r>
            <a:r>
              <a:rPr lang="de-DE" sz="3600" dirty="0"/>
              <a:t>...</a:t>
            </a:r>
          </a:p>
        </p:txBody>
      </p:sp>
      <p:sp>
        <p:nvSpPr>
          <p:cNvPr id="141332" name="Rectangle 20"/>
          <p:cNvSpPr>
            <a:spLocks noChangeArrowheads="1"/>
          </p:cNvSpPr>
          <p:nvPr/>
        </p:nvSpPr>
        <p:spPr bwMode="auto">
          <a:xfrm>
            <a:off x="755576" y="1052513"/>
            <a:ext cx="7086600" cy="475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457200" indent="-457200" defTabSz="762000" eaLnBrk="0" hangingPunct="0">
              <a:spcBef>
                <a:spcPct val="10000"/>
              </a:spcBef>
              <a:spcAft>
                <a:spcPts val="600"/>
              </a:spcAft>
              <a:buFontTx/>
              <a:buChar char="•"/>
            </a:pPr>
            <a:r>
              <a:rPr lang="de-DE" sz="2400" dirty="0"/>
              <a:t>Mit 500 € / Seite müssen Sie rechnen (wenn Sie selbst recherchieren müssen) </a:t>
            </a:r>
          </a:p>
          <a:p>
            <a:pPr marL="457200" indent="-457200" defTabSz="762000" eaLnBrk="0" hangingPunct="0">
              <a:spcBef>
                <a:spcPct val="10000"/>
              </a:spcBef>
              <a:spcAft>
                <a:spcPts val="600"/>
              </a:spcAft>
              <a:buFontTx/>
              <a:buChar char="•"/>
            </a:pPr>
            <a:r>
              <a:rPr lang="de-DE" sz="2400" dirty="0"/>
              <a:t>Mit </a:t>
            </a:r>
            <a:r>
              <a:rPr lang="de-DE" sz="2400" dirty="0" smtClean="0"/>
              <a:t>75 </a:t>
            </a:r>
            <a:r>
              <a:rPr lang="de-DE" sz="2400" dirty="0"/>
              <a:t>€ / Stunde können Sie leben!</a:t>
            </a:r>
          </a:p>
          <a:p>
            <a:pPr marL="457200" indent="-457200" defTabSz="762000" eaLnBrk="0" hangingPunct="0">
              <a:spcBef>
                <a:spcPct val="10000"/>
              </a:spcBef>
              <a:spcAft>
                <a:spcPts val="600"/>
              </a:spcAft>
              <a:buFontTx/>
              <a:buChar char="•"/>
            </a:pPr>
            <a:r>
              <a:rPr lang="de-DE" sz="2400" dirty="0">
                <a:solidFill>
                  <a:srgbClr val="FF0066"/>
                </a:solidFill>
              </a:rPr>
              <a:t>„kleine Änderungen“ = </a:t>
            </a:r>
            <a:br>
              <a:rPr lang="de-DE" sz="2400" dirty="0">
                <a:solidFill>
                  <a:srgbClr val="FF0066"/>
                </a:solidFill>
              </a:rPr>
            </a:br>
            <a:r>
              <a:rPr lang="de-DE" sz="2400" dirty="0">
                <a:solidFill>
                  <a:srgbClr val="FF0066"/>
                </a:solidFill>
              </a:rPr>
              <a:t>50 % des Preises der Neuerstellung</a:t>
            </a:r>
          </a:p>
          <a:p>
            <a:pPr marL="457200" indent="-457200" defTabSz="762000" eaLnBrk="0" hangingPunct="0">
              <a:spcBef>
                <a:spcPct val="10000"/>
              </a:spcBef>
              <a:spcAft>
                <a:spcPts val="600"/>
              </a:spcAft>
              <a:buFontTx/>
              <a:buChar char="•"/>
            </a:pPr>
            <a:r>
              <a:rPr lang="de-DE" sz="2400" dirty="0"/>
              <a:t>Schon vorhandene Vorgängerversion = 15 % Zeiteinsparung</a:t>
            </a:r>
          </a:p>
          <a:p>
            <a:pPr marL="457200" indent="-457200" defTabSz="762000" eaLnBrk="0" hangingPunct="0">
              <a:spcBef>
                <a:spcPct val="10000"/>
              </a:spcBef>
              <a:spcAft>
                <a:spcPts val="600"/>
              </a:spcAft>
              <a:buFontTx/>
              <a:buChar char="•"/>
            </a:pPr>
            <a:r>
              <a:rPr lang="de-DE" sz="2400" dirty="0"/>
              <a:t>Serienprodukt verträgt höhere </a:t>
            </a:r>
            <a:r>
              <a:rPr lang="de-DE" sz="2400" dirty="0" err="1"/>
              <a:t>Dokukosten</a:t>
            </a:r>
            <a:r>
              <a:rPr lang="de-DE" sz="2400" dirty="0"/>
              <a:t> als Einzelmaschine</a:t>
            </a:r>
          </a:p>
          <a:p>
            <a:pPr marL="457200" indent="-457200" defTabSz="762000" eaLnBrk="0" hangingPunct="0">
              <a:spcBef>
                <a:spcPct val="10000"/>
              </a:spcBef>
              <a:spcAft>
                <a:spcPts val="600"/>
              </a:spcAft>
              <a:buFontTx/>
              <a:buChar char="•"/>
            </a:pPr>
            <a:r>
              <a:rPr lang="de-DE" sz="2400" dirty="0"/>
              <a:t>„Internationale“ Doku erfordert </a:t>
            </a:r>
            <a:r>
              <a:rPr lang="de-DE" sz="2400" dirty="0" err="1"/>
              <a:t>Terminologiearbeit</a:t>
            </a:r>
            <a:r>
              <a:rPr lang="de-DE" sz="2400" dirty="0"/>
              <a:t> + </a:t>
            </a:r>
            <a:r>
              <a:rPr lang="de-DE" sz="2400" dirty="0" smtClean="0"/>
              <a:t>Textqualität</a:t>
            </a:r>
          </a:p>
          <a:p>
            <a:pPr marL="457200" indent="-457200" defTabSz="762000" eaLnBrk="0" hangingPunct="0">
              <a:spcBef>
                <a:spcPct val="10000"/>
              </a:spcBef>
              <a:spcAft>
                <a:spcPts val="600"/>
              </a:spcAft>
              <a:buFontTx/>
              <a:buChar char="•"/>
            </a:pPr>
            <a:r>
              <a:rPr lang="de-DE" sz="2400" dirty="0" smtClean="0"/>
              <a:t>„Sicherheitskritische</a:t>
            </a:r>
            <a:r>
              <a:rPr lang="de-DE" sz="2400" dirty="0"/>
              <a:t>“ Produkte erfordern Normkonformität</a:t>
            </a:r>
          </a:p>
        </p:txBody>
      </p:sp>
      <p:graphicFrame>
        <p:nvGraphicFramePr>
          <p:cNvPr id="141333" name="Object 21"/>
          <p:cNvGraphicFramePr>
            <a:graphicFrameLocks noChangeAspect="1"/>
          </p:cNvGraphicFramePr>
          <p:nvPr/>
        </p:nvGraphicFramePr>
        <p:xfrm>
          <a:off x="8115300" y="5229200"/>
          <a:ext cx="1028700" cy="947738"/>
        </p:xfrm>
        <a:graphic>
          <a:graphicData uri="http://schemas.openxmlformats.org/presentationml/2006/ole">
            <p:oleObj spid="_x0000_s1026" name="CorelDRAW" r:id="rId4" imgW="6640200" imgH="612072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13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13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1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1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1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13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13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13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13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13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13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13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13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13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13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13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13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13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30" grpId="0" autoUpdateAnimBg="0"/>
      <p:bldP spid="141332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310337" y="5518150"/>
            <a:ext cx="1208087" cy="1127125"/>
            <a:chOff x="2920" y="3529"/>
            <a:chExt cx="762" cy="710"/>
          </a:xfrm>
        </p:grpSpPr>
        <p:sp>
          <p:nvSpPr>
            <p:cNvPr id="144387" name="Freeform 3"/>
            <p:cNvSpPr>
              <a:spLocks/>
            </p:cNvSpPr>
            <p:nvPr/>
          </p:nvSpPr>
          <p:spPr bwMode="auto">
            <a:xfrm>
              <a:off x="3038" y="3547"/>
              <a:ext cx="420" cy="415"/>
            </a:xfrm>
            <a:custGeom>
              <a:avLst/>
              <a:gdLst/>
              <a:ahLst/>
              <a:cxnLst>
                <a:cxn ang="0">
                  <a:pos x="181" y="1216"/>
                </a:cxn>
                <a:cxn ang="0">
                  <a:pos x="131" y="1095"/>
                </a:cxn>
                <a:cxn ang="0">
                  <a:pos x="0" y="376"/>
                </a:cxn>
                <a:cxn ang="0">
                  <a:pos x="4" y="292"/>
                </a:cxn>
                <a:cxn ang="0">
                  <a:pos x="49" y="255"/>
                </a:cxn>
                <a:cxn ang="0">
                  <a:pos x="177" y="201"/>
                </a:cxn>
                <a:cxn ang="0">
                  <a:pos x="376" y="152"/>
                </a:cxn>
                <a:cxn ang="0">
                  <a:pos x="785" y="48"/>
                </a:cxn>
                <a:cxn ang="0">
                  <a:pos x="1007" y="0"/>
                </a:cxn>
                <a:cxn ang="0">
                  <a:pos x="1107" y="0"/>
                </a:cxn>
                <a:cxn ang="0">
                  <a:pos x="1128" y="7"/>
                </a:cxn>
                <a:cxn ang="0">
                  <a:pos x="1128" y="131"/>
                </a:cxn>
                <a:cxn ang="0">
                  <a:pos x="1107" y="326"/>
                </a:cxn>
                <a:cxn ang="0">
                  <a:pos x="1115" y="599"/>
                </a:cxn>
                <a:cxn ang="0">
                  <a:pos x="1190" y="60"/>
                </a:cxn>
                <a:cxn ang="0">
                  <a:pos x="1214" y="53"/>
                </a:cxn>
                <a:cxn ang="0">
                  <a:pos x="1243" y="119"/>
                </a:cxn>
                <a:cxn ang="0">
                  <a:pos x="1260" y="205"/>
                </a:cxn>
                <a:cxn ang="0">
                  <a:pos x="1206" y="649"/>
                </a:cxn>
                <a:cxn ang="0">
                  <a:pos x="1132" y="1207"/>
                </a:cxn>
                <a:cxn ang="0">
                  <a:pos x="1078" y="1234"/>
                </a:cxn>
                <a:cxn ang="0">
                  <a:pos x="883" y="1246"/>
                </a:cxn>
                <a:cxn ang="0">
                  <a:pos x="280" y="1240"/>
                </a:cxn>
                <a:cxn ang="0">
                  <a:pos x="220" y="1226"/>
                </a:cxn>
                <a:cxn ang="0">
                  <a:pos x="181" y="1216"/>
                </a:cxn>
                <a:cxn ang="0">
                  <a:pos x="181" y="1216"/>
                </a:cxn>
                <a:cxn ang="0">
                  <a:pos x="181" y="1216"/>
                </a:cxn>
              </a:cxnLst>
              <a:rect l="0" t="0" r="r" b="b"/>
              <a:pathLst>
                <a:path w="1260" h="1246">
                  <a:moveTo>
                    <a:pt x="181" y="1216"/>
                  </a:moveTo>
                  <a:lnTo>
                    <a:pt x="131" y="1095"/>
                  </a:lnTo>
                  <a:lnTo>
                    <a:pt x="0" y="376"/>
                  </a:lnTo>
                  <a:lnTo>
                    <a:pt x="4" y="292"/>
                  </a:lnTo>
                  <a:lnTo>
                    <a:pt x="49" y="255"/>
                  </a:lnTo>
                  <a:lnTo>
                    <a:pt x="177" y="201"/>
                  </a:lnTo>
                  <a:lnTo>
                    <a:pt x="376" y="152"/>
                  </a:lnTo>
                  <a:lnTo>
                    <a:pt x="785" y="48"/>
                  </a:lnTo>
                  <a:lnTo>
                    <a:pt x="1007" y="0"/>
                  </a:lnTo>
                  <a:lnTo>
                    <a:pt x="1107" y="0"/>
                  </a:lnTo>
                  <a:lnTo>
                    <a:pt x="1128" y="7"/>
                  </a:lnTo>
                  <a:lnTo>
                    <a:pt x="1128" y="131"/>
                  </a:lnTo>
                  <a:lnTo>
                    <a:pt x="1107" y="326"/>
                  </a:lnTo>
                  <a:lnTo>
                    <a:pt x="1115" y="599"/>
                  </a:lnTo>
                  <a:lnTo>
                    <a:pt x="1190" y="60"/>
                  </a:lnTo>
                  <a:lnTo>
                    <a:pt x="1214" y="53"/>
                  </a:lnTo>
                  <a:lnTo>
                    <a:pt x="1243" y="119"/>
                  </a:lnTo>
                  <a:lnTo>
                    <a:pt x="1260" y="205"/>
                  </a:lnTo>
                  <a:lnTo>
                    <a:pt x="1206" y="649"/>
                  </a:lnTo>
                  <a:lnTo>
                    <a:pt x="1132" y="1207"/>
                  </a:lnTo>
                  <a:lnTo>
                    <a:pt x="1078" y="1234"/>
                  </a:lnTo>
                  <a:lnTo>
                    <a:pt x="883" y="1246"/>
                  </a:lnTo>
                  <a:lnTo>
                    <a:pt x="280" y="1240"/>
                  </a:lnTo>
                  <a:lnTo>
                    <a:pt x="220" y="1226"/>
                  </a:lnTo>
                  <a:lnTo>
                    <a:pt x="181" y="1216"/>
                  </a:lnTo>
                  <a:lnTo>
                    <a:pt x="181" y="1216"/>
                  </a:lnTo>
                  <a:lnTo>
                    <a:pt x="181" y="1216"/>
                  </a:lnTo>
                  <a:close/>
                </a:path>
              </a:pathLst>
            </a:custGeom>
            <a:solidFill>
              <a:srgbClr val="E8DC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388" name="Freeform 4"/>
            <p:cNvSpPr>
              <a:spLocks/>
            </p:cNvSpPr>
            <p:nvPr/>
          </p:nvSpPr>
          <p:spPr bwMode="auto">
            <a:xfrm>
              <a:off x="3089" y="3605"/>
              <a:ext cx="292" cy="293"/>
            </a:xfrm>
            <a:custGeom>
              <a:avLst/>
              <a:gdLst/>
              <a:ahLst/>
              <a:cxnLst>
                <a:cxn ang="0">
                  <a:pos x="25" y="511"/>
                </a:cxn>
                <a:cxn ang="0">
                  <a:pos x="12" y="410"/>
                </a:cxn>
                <a:cxn ang="0">
                  <a:pos x="0" y="318"/>
                </a:cxn>
                <a:cxn ang="0">
                  <a:pos x="36" y="161"/>
                </a:cxn>
                <a:cxn ang="0">
                  <a:pos x="138" y="122"/>
                </a:cxn>
                <a:cxn ang="0">
                  <a:pos x="601" y="0"/>
                </a:cxn>
                <a:cxn ang="0">
                  <a:pos x="742" y="3"/>
                </a:cxn>
                <a:cxn ang="0">
                  <a:pos x="848" y="77"/>
                </a:cxn>
                <a:cxn ang="0">
                  <a:pos x="877" y="224"/>
                </a:cxn>
                <a:cxn ang="0">
                  <a:pos x="780" y="801"/>
                </a:cxn>
                <a:cxn ang="0">
                  <a:pos x="128" y="881"/>
                </a:cxn>
                <a:cxn ang="0">
                  <a:pos x="96" y="830"/>
                </a:cxn>
                <a:cxn ang="0">
                  <a:pos x="25" y="511"/>
                </a:cxn>
                <a:cxn ang="0">
                  <a:pos x="25" y="511"/>
                </a:cxn>
                <a:cxn ang="0">
                  <a:pos x="25" y="511"/>
                </a:cxn>
              </a:cxnLst>
              <a:rect l="0" t="0" r="r" b="b"/>
              <a:pathLst>
                <a:path w="877" h="881">
                  <a:moveTo>
                    <a:pt x="25" y="511"/>
                  </a:moveTo>
                  <a:lnTo>
                    <a:pt x="12" y="410"/>
                  </a:lnTo>
                  <a:lnTo>
                    <a:pt x="0" y="318"/>
                  </a:lnTo>
                  <a:lnTo>
                    <a:pt x="36" y="161"/>
                  </a:lnTo>
                  <a:lnTo>
                    <a:pt x="138" y="122"/>
                  </a:lnTo>
                  <a:lnTo>
                    <a:pt x="601" y="0"/>
                  </a:lnTo>
                  <a:lnTo>
                    <a:pt x="742" y="3"/>
                  </a:lnTo>
                  <a:lnTo>
                    <a:pt x="848" y="77"/>
                  </a:lnTo>
                  <a:lnTo>
                    <a:pt x="877" y="224"/>
                  </a:lnTo>
                  <a:lnTo>
                    <a:pt x="780" y="801"/>
                  </a:lnTo>
                  <a:lnTo>
                    <a:pt x="128" y="881"/>
                  </a:lnTo>
                  <a:lnTo>
                    <a:pt x="96" y="830"/>
                  </a:lnTo>
                  <a:lnTo>
                    <a:pt x="25" y="511"/>
                  </a:lnTo>
                  <a:lnTo>
                    <a:pt x="25" y="511"/>
                  </a:lnTo>
                  <a:lnTo>
                    <a:pt x="25" y="511"/>
                  </a:lnTo>
                  <a:close/>
                </a:path>
              </a:pathLst>
            </a:custGeom>
            <a:solidFill>
              <a:srgbClr val="A5B88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389" name="Freeform 5"/>
            <p:cNvSpPr>
              <a:spLocks/>
            </p:cNvSpPr>
            <p:nvPr/>
          </p:nvSpPr>
          <p:spPr bwMode="auto">
            <a:xfrm>
              <a:off x="3132" y="3981"/>
              <a:ext cx="259" cy="48"/>
            </a:xfrm>
            <a:custGeom>
              <a:avLst/>
              <a:gdLst/>
              <a:ahLst/>
              <a:cxnLst>
                <a:cxn ang="0">
                  <a:pos x="0" y="125"/>
                </a:cxn>
                <a:cxn ang="0">
                  <a:pos x="25" y="96"/>
                </a:cxn>
                <a:cxn ang="0">
                  <a:pos x="182" y="55"/>
                </a:cxn>
                <a:cxn ang="0">
                  <a:pos x="476" y="5"/>
                </a:cxn>
                <a:cxn ang="0">
                  <a:pos x="662" y="14"/>
                </a:cxn>
                <a:cxn ang="0">
                  <a:pos x="775" y="0"/>
                </a:cxn>
                <a:cxn ang="0">
                  <a:pos x="756" y="87"/>
                </a:cxn>
                <a:cxn ang="0">
                  <a:pos x="447" y="91"/>
                </a:cxn>
                <a:cxn ang="0">
                  <a:pos x="170" y="112"/>
                </a:cxn>
                <a:cxn ang="0">
                  <a:pos x="33" y="145"/>
                </a:cxn>
                <a:cxn ang="0">
                  <a:pos x="0" y="125"/>
                </a:cxn>
                <a:cxn ang="0">
                  <a:pos x="0" y="125"/>
                </a:cxn>
                <a:cxn ang="0">
                  <a:pos x="0" y="125"/>
                </a:cxn>
              </a:cxnLst>
              <a:rect l="0" t="0" r="r" b="b"/>
              <a:pathLst>
                <a:path w="775" h="145">
                  <a:moveTo>
                    <a:pt x="0" y="125"/>
                  </a:moveTo>
                  <a:lnTo>
                    <a:pt x="25" y="96"/>
                  </a:lnTo>
                  <a:lnTo>
                    <a:pt x="182" y="55"/>
                  </a:lnTo>
                  <a:lnTo>
                    <a:pt x="476" y="5"/>
                  </a:lnTo>
                  <a:lnTo>
                    <a:pt x="662" y="14"/>
                  </a:lnTo>
                  <a:lnTo>
                    <a:pt x="775" y="0"/>
                  </a:lnTo>
                  <a:lnTo>
                    <a:pt x="756" y="87"/>
                  </a:lnTo>
                  <a:lnTo>
                    <a:pt x="447" y="91"/>
                  </a:lnTo>
                  <a:lnTo>
                    <a:pt x="170" y="112"/>
                  </a:lnTo>
                  <a:lnTo>
                    <a:pt x="33" y="145"/>
                  </a:lnTo>
                  <a:lnTo>
                    <a:pt x="0" y="125"/>
                  </a:lnTo>
                  <a:lnTo>
                    <a:pt x="0" y="125"/>
                  </a:lnTo>
                  <a:lnTo>
                    <a:pt x="0" y="125"/>
                  </a:lnTo>
                  <a:close/>
                </a:path>
              </a:pathLst>
            </a:custGeom>
            <a:solidFill>
              <a:srgbClr val="E8DC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390" name="Freeform 6"/>
            <p:cNvSpPr>
              <a:spLocks/>
            </p:cNvSpPr>
            <p:nvPr/>
          </p:nvSpPr>
          <p:spPr bwMode="auto">
            <a:xfrm>
              <a:off x="3111" y="3652"/>
              <a:ext cx="106" cy="93"/>
            </a:xfrm>
            <a:custGeom>
              <a:avLst/>
              <a:gdLst/>
              <a:ahLst/>
              <a:cxnLst>
                <a:cxn ang="0">
                  <a:pos x="218" y="10"/>
                </a:cxn>
                <a:cxn ang="0">
                  <a:pos x="131" y="32"/>
                </a:cxn>
                <a:cxn ang="0">
                  <a:pos x="54" y="71"/>
                </a:cxn>
                <a:cxn ang="0">
                  <a:pos x="19" y="120"/>
                </a:cxn>
                <a:cxn ang="0">
                  <a:pos x="0" y="174"/>
                </a:cxn>
                <a:cxn ang="0">
                  <a:pos x="28" y="280"/>
                </a:cxn>
                <a:cxn ang="0">
                  <a:pos x="89" y="171"/>
                </a:cxn>
                <a:cxn ang="0">
                  <a:pos x="176" y="71"/>
                </a:cxn>
                <a:cxn ang="0">
                  <a:pos x="318" y="0"/>
                </a:cxn>
                <a:cxn ang="0">
                  <a:pos x="218" y="10"/>
                </a:cxn>
                <a:cxn ang="0">
                  <a:pos x="218" y="10"/>
                </a:cxn>
                <a:cxn ang="0">
                  <a:pos x="218" y="10"/>
                </a:cxn>
              </a:cxnLst>
              <a:rect l="0" t="0" r="r" b="b"/>
              <a:pathLst>
                <a:path w="318" h="280">
                  <a:moveTo>
                    <a:pt x="218" y="10"/>
                  </a:moveTo>
                  <a:lnTo>
                    <a:pt x="131" y="32"/>
                  </a:lnTo>
                  <a:lnTo>
                    <a:pt x="54" y="71"/>
                  </a:lnTo>
                  <a:lnTo>
                    <a:pt x="19" y="120"/>
                  </a:lnTo>
                  <a:lnTo>
                    <a:pt x="0" y="174"/>
                  </a:lnTo>
                  <a:lnTo>
                    <a:pt x="28" y="280"/>
                  </a:lnTo>
                  <a:lnTo>
                    <a:pt x="89" y="171"/>
                  </a:lnTo>
                  <a:lnTo>
                    <a:pt x="176" y="71"/>
                  </a:lnTo>
                  <a:lnTo>
                    <a:pt x="318" y="0"/>
                  </a:lnTo>
                  <a:lnTo>
                    <a:pt x="218" y="10"/>
                  </a:lnTo>
                  <a:lnTo>
                    <a:pt x="218" y="10"/>
                  </a:lnTo>
                  <a:lnTo>
                    <a:pt x="218" y="10"/>
                  </a:lnTo>
                  <a:close/>
                </a:path>
              </a:pathLst>
            </a:custGeom>
            <a:solidFill>
              <a:srgbClr val="DBE5C7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391" name="Freeform 7"/>
            <p:cNvSpPr>
              <a:spLocks/>
            </p:cNvSpPr>
            <p:nvPr/>
          </p:nvSpPr>
          <p:spPr bwMode="auto">
            <a:xfrm>
              <a:off x="3274" y="3766"/>
              <a:ext cx="67" cy="88"/>
            </a:xfrm>
            <a:custGeom>
              <a:avLst/>
              <a:gdLst/>
              <a:ahLst/>
              <a:cxnLst>
                <a:cxn ang="0">
                  <a:pos x="154" y="35"/>
                </a:cxn>
                <a:cxn ang="0">
                  <a:pos x="109" y="136"/>
                </a:cxn>
                <a:cxn ang="0">
                  <a:pos x="0" y="248"/>
                </a:cxn>
                <a:cxn ang="0">
                  <a:pos x="83" y="264"/>
                </a:cxn>
                <a:cxn ang="0">
                  <a:pos x="154" y="229"/>
                </a:cxn>
                <a:cxn ang="0">
                  <a:pos x="177" y="142"/>
                </a:cxn>
                <a:cxn ang="0">
                  <a:pos x="200" y="0"/>
                </a:cxn>
                <a:cxn ang="0">
                  <a:pos x="154" y="35"/>
                </a:cxn>
                <a:cxn ang="0">
                  <a:pos x="154" y="35"/>
                </a:cxn>
                <a:cxn ang="0">
                  <a:pos x="154" y="35"/>
                </a:cxn>
              </a:cxnLst>
              <a:rect l="0" t="0" r="r" b="b"/>
              <a:pathLst>
                <a:path w="200" h="264">
                  <a:moveTo>
                    <a:pt x="154" y="35"/>
                  </a:moveTo>
                  <a:lnTo>
                    <a:pt x="109" y="136"/>
                  </a:lnTo>
                  <a:lnTo>
                    <a:pt x="0" y="248"/>
                  </a:lnTo>
                  <a:lnTo>
                    <a:pt x="83" y="264"/>
                  </a:lnTo>
                  <a:lnTo>
                    <a:pt x="154" y="229"/>
                  </a:lnTo>
                  <a:lnTo>
                    <a:pt x="177" y="142"/>
                  </a:lnTo>
                  <a:lnTo>
                    <a:pt x="200" y="0"/>
                  </a:lnTo>
                  <a:lnTo>
                    <a:pt x="154" y="35"/>
                  </a:lnTo>
                  <a:lnTo>
                    <a:pt x="154" y="35"/>
                  </a:lnTo>
                  <a:lnTo>
                    <a:pt x="154" y="35"/>
                  </a:lnTo>
                  <a:close/>
                </a:path>
              </a:pathLst>
            </a:custGeom>
            <a:solidFill>
              <a:srgbClr val="6D765B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392" name="Freeform 8"/>
            <p:cNvSpPr>
              <a:spLocks/>
            </p:cNvSpPr>
            <p:nvPr/>
          </p:nvSpPr>
          <p:spPr bwMode="auto">
            <a:xfrm>
              <a:off x="3519" y="4121"/>
              <a:ext cx="158" cy="112"/>
            </a:xfrm>
            <a:custGeom>
              <a:avLst/>
              <a:gdLst/>
              <a:ahLst/>
              <a:cxnLst>
                <a:cxn ang="0">
                  <a:pos x="12" y="108"/>
                </a:cxn>
                <a:cxn ang="0">
                  <a:pos x="74" y="41"/>
                </a:cxn>
                <a:cxn ang="0">
                  <a:pos x="139" y="8"/>
                </a:cxn>
                <a:cxn ang="0">
                  <a:pos x="213" y="0"/>
                </a:cxn>
                <a:cxn ang="0">
                  <a:pos x="273" y="21"/>
                </a:cxn>
                <a:cxn ang="0">
                  <a:pos x="363" y="62"/>
                </a:cxn>
                <a:cxn ang="0">
                  <a:pos x="407" y="94"/>
                </a:cxn>
                <a:cxn ang="0">
                  <a:pos x="440" y="141"/>
                </a:cxn>
                <a:cxn ang="0">
                  <a:pos x="468" y="195"/>
                </a:cxn>
                <a:cxn ang="0">
                  <a:pos x="473" y="243"/>
                </a:cxn>
                <a:cxn ang="0">
                  <a:pos x="412" y="322"/>
                </a:cxn>
                <a:cxn ang="0">
                  <a:pos x="261" y="336"/>
                </a:cxn>
                <a:cxn ang="0">
                  <a:pos x="149" y="255"/>
                </a:cxn>
                <a:cxn ang="0">
                  <a:pos x="49" y="255"/>
                </a:cxn>
                <a:cxn ang="0">
                  <a:pos x="0" y="186"/>
                </a:cxn>
                <a:cxn ang="0">
                  <a:pos x="12" y="108"/>
                </a:cxn>
                <a:cxn ang="0">
                  <a:pos x="12" y="108"/>
                </a:cxn>
                <a:cxn ang="0">
                  <a:pos x="12" y="108"/>
                </a:cxn>
              </a:cxnLst>
              <a:rect l="0" t="0" r="r" b="b"/>
              <a:pathLst>
                <a:path w="473" h="336">
                  <a:moveTo>
                    <a:pt x="12" y="108"/>
                  </a:moveTo>
                  <a:lnTo>
                    <a:pt x="74" y="41"/>
                  </a:lnTo>
                  <a:lnTo>
                    <a:pt x="139" y="8"/>
                  </a:lnTo>
                  <a:lnTo>
                    <a:pt x="213" y="0"/>
                  </a:lnTo>
                  <a:lnTo>
                    <a:pt x="273" y="21"/>
                  </a:lnTo>
                  <a:lnTo>
                    <a:pt x="363" y="62"/>
                  </a:lnTo>
                  <a:lnTo>
                    <a:pt x="407" y="94"/>
                  </a:lnTo>
                  <a:lnTo>
                    <a:pt x="440" y="141"/>
                  </a:lnTo>
                  <a:lnTo>
                    <a:pt x="468" y="195"/>
                  </a:lnTo>
                  <a:lnTo>
                    <a:pt x="473" y="243"/>
                  </a:lnTo>
                  <a:lnTo>
                    <a:pt x="412" y="322"/>
                  </a:lnTo>
                  <a:lnTo>
                    <a:pt x="261" y="336"/>
                  </a:lnTo>
                  <a:lnTo>
                    <a:pt x="149" y="255"/>
                  </a:lnTo>
                  <a:lnTo>
                    <a:pt x="49" y="255"/>
                  </a:lnTo>
                  <a:lnTo>
                    <a:pt x="0" y="186"/>
                  </a:lnTo>
                  <a:lnTo>
                    <a:pt x="12" y="108"/>
                  </a:lnTo>
                  <a:lnTo>
                    <a:pt x="12" y="108"/>
                  </a:lnTo>
                  <a:lnTo>
                    <a:pt x="12" y="10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393" name="Freeform 9"/>
            <p:cNvSpPr>
              <a:spLocks/>
            </p:cNvSpPr>
            <p:nvPr/>
          </p:nvSpPr>
          <p:spPr bwMode="auto">
            <a:xfrm>
              <a:off x="3519" y="4141"/>
              <a:ext cx="161" cy="98"/>
            </a:xfrm>
            <a:custGeom>
              <a:avLst/>
              <a:gdLst/>
              <a:ahLst/>
              <a:cxnLst>
                <a:cxn ang="0">
                  <a:pos x="26" y="30"/>
                </a:cxn>
                <a:cxn ang="0">
                  <a:pos x="67" y="0"/>
                </a:cxn>
                <a:cxn ang="0">
                  <a:pos x="157" y="0"/>
                </a:cxn>
                <a:cxn ang="0">
                  <a:pos x="213" y="16"/>
                </a:cxn>
                <a:cxn ang="0">
                  <a:pos x="149" y="95"/>
                </a:cxn>
                <a:cxn ang="0">
                  <a:pos x="244" y="46"/>
                </a:cxn>
                <a:cxn ang="0">
                  <a:pos x="319" y="19"/>
                </a:cxn>
                <a:cxn ang="0">
                  <a:pos x="377" y="45"/>
                </a:cxn>
                <a:cxn ang="0">
                  <a:pos x="403" y="76"/>
                </a:cxn>
                <a:cxn ang="0">
                  <a:pos x="352" y="90"/>
                </a:cxn>
                <a:cxn ang="0">
                  <a:pos x="294" y="126"/>
                </a:cxn>
                <a:cxn ang="0">
                  <a:pos x="289" y="191"/>
                </a:cxn>
                <a:cxn ang="0">
                  <a:pos x="387" y="109"/>
                </a:cxn>
                <a:cxn ang="0">
                  <a:pos x="429" y="102"/>
                </a:cxn>
                <a:cxn ang="0">
                  <a:pos x="475" y="133"/>
                </a:cxn>
                <a:cxn ang="0">
                  <a:pos x="483" y="180"/>
                </a:cxn>
                <a:cxn ang="0">
                  <a:pos x="371" y="278"/>
                </a:cxn>
                <a:cxn ang="0">
                  <a:pos x="315" y="293"/>
                </a:cxn>
                <a:cxn ang="0">
                  <a:pos x="239" y="283"/>
                </a:cxn>
                <a:cxn ang="0">
                  <a:pos x="177" y="217"/>
                </a:cxn>
                <a:cxn ang="0">
                  <a:pos x="53" y="220"/>
                </a:cxn>
                <a:cxn ang="0">
                  <a:pos x="16" y="176"/>
                </a:cxn>
                <a:cxn ang="0">
                  <a:pos x="0" y="75"/>
                </a:cxn>
                <a:cxn ang="0">
                  <a:pos x="26" y="30"/>
                </a:cxn>
                <a:cxn ang="0">
                  <a:pos x="26" y="30"/>
                </a:cxn>
                <a:cxn ang="0">
                  <a:pos x="26" y="30"/>
                </a:cxn>
              </a:cxnLst>
              <a:rect l="0" t="0" r="r" b="b"/>
              <a:pathLst>
                <a:path w="483" h="293">
                  <a:moveTo>
                    <a:pt x="26" y="30"/>
                  </a:moveTo>
                  <a:lnTo>
                    <a:pt x="67" y="0"/>
                  </a:lnTo>
                  <a:lnTo>
                    <a:pt x="157" y="0"/>
                  </a:lnTo>
                  <a:lnTo>
                    <a:pt x="213" y="16"/>
                  </a:lnTo>
                  <a:lnTo>
                    <a:pt x="149" y="95"/>
                  </a:lnTo>
                  <a:lnTo>
                    <a:pt x="244" y="46"/>
                  </a:lnTo>
                  <a:lnTo>
                    <a:pt x="319" y="19"/>
                  </a:lnTo>
                  <a:lnTo>
                    <a:pt x="377" y="45"/>
                  </a:lnTo>
                  <a:lnTo>
                    <a:pt x="403" y="76"/>
                  </a:lnTo>
                  <a:lnTo>
                    <a:pt x="352" y="90"/>
                  </a:lnTo>
                  <a:lnTo>
                    <a:pt x="294" y="126"/>
                  </a:lnTo>
                  <a:lnTo>
                    <a:pt x="289" y="191"/>
                  </a:lnTo>
                  <a:lnTo>
                    <a:pt x="387" y="109"/>
                  </a:lnTo>
                  <a:lnTo>
                    <a:pt x="429" y="102"/>
                  </a:lnTo>
                  <a:lnTo>
                    <a:pt x="475" y="133"/>
                  </a:lnTo>
                  <a:lnTo>
                    <a:pt x="483" y="180"/>
                  </a:lnTo>
                  <a:lnTo>
                    <a:pt x="371" y="278"/>
                  </a:lnTo>
                  <a:lnTo>
                    <a:pt x="315" y="293"/>
                  </a:lnTo>
                  <a:lnTo>
                    <a:pt x="239" y="283"/>
                  </a:lnTo>
                  <a:lnTo>
                    <a:pt x="177" y="217"/>
                  </a:lnTo>
                  <a:lnTo>
                    <a:pt x="53" y="220"/>
                  </a:lnTo>
                  <a:lnTo>
                    <a:pt x="16" y="176"/>
                  </a:lnTo>
                  <a:lnTo>
                    <a:pt x="0" y="75"/>
                  </a:lnTo>
                  <a:lnTo>
                    <a:pt x="26" y="30"/>
                  </a:lnTo>
                  <a:lnTo>
                    <a:pt x="26" y="30"/>
                  </a:lnTo>
                  <a:lnTo>
                    <a:pt x="26" y="30"/>
                  </a:lnTo>
                  <a:close/>
                </a:path>
              </a:pathLst>
            </a:custGeom>
            <a:solidFill>
              <a:srgbClr val="E8DC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394" name="Freeform 10"/>
            <p:cNvSpPr>
              <a:spLocks/>
            </p:cNvSpPr>
            <p:nvPr/>
          </p:nvSpPr>
          <p:spPr bwMode="auto">
            <a:xfrm>
              <a:off x="3522" y="4186"/>
              <a:ext cx="153" cy="53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58" y="39"/>
                </a:cxn>
                <a:cxn ang="0">
                  <a:pos x="104" y="25"/>
                </a:cxn>
                <a:cxn ang="0">
                  <a:pos x="145" y="11"/>
                </a:cxn>
                <a:cxn ang="0">
                  <a:pos x="187" y="19"/>
                </a:cxn>
                <a:cxn ang="0">
                  <a:pos x="209" y="41"/>
                </a:cxn>
                <a:cxn ang="0">
                  <a:pos x="225" y="68"/>
                </a:cxn>
                <a:cxn ang="0">
                  <a:pos x="279" y="98"/>
                </a:cxn>
                <a:cxn ang="0">
                  <a:pos x="318" y="49"/>
                </a:cxn>
                <a:cxn ang="0">
                  <a:pos x="372" y="15"/>
                </a:cxn>
                <a:cxn ang="0">
                  <a:pos x="421" y="0"/>
                </a:cxn>
                <a:cxn ang="0">
                  <a:pos x="453" y="26"/>
                </a:cxn>
                <a:cxn ang="0">
                  <a:pos x="457" y="52"/>
                </a:cxn>
                <a:cxn ang="0">
                  <a:pos x="422" y="103"/>
                </a:cxn>
                <a:cxn ang="0">
                  <a:pos x="362" y="144"/>
                </a:cxn>
                <a:cxn ang="0">
                  <a:pos x="306" y="159"/>
                </a:cxn>
                <a:cxn ang="0">
                  <a:pos x="222" y="146"/>
                </a:cxn>
                <a:cxn ang="0">
                  <a:pos x="158" y="89"/>
                </a:cxn>
                <a:cxn ang="0">
                  <a:pos x="61" y="84"/>
                </a:cxn>
                <a:cxn ang="0">
                  <a:pos x="12" y="60"/>
                </a:cxn>
                <a:cxn ang="0">
                  <a:pos x="0" y="14"/>
                </a:cxn>
                <a:cxn ang="0">
                  <a:pos x="0" y="14"/>
                </a:cxn>
                <a:cxn ang="0">
                  <a:pos x="0" y="14"/>
                </a:cxn>
              </a:cxnLst>
              <a:rect l="0" t="0" r="r" b="b"/>
              <a:pathLst>
                <a:path w="457" h="159">
                  <a:moveTo>
                    <a:pt x="0" y="14"/>
                  </a:moveTo>
                  <a:lnTo>
                    <a:pt x="58" y="39"/>
                  </a:lnTo>
                  <a:lnTo>
                    <a:pt x="104" y="25"/>
                  </a:lnTo>
                  <a:lnTo>
                    <a:pt x="145" y="11"/>
                  </a:lnTo>
                  <a:lnTo>
                    <a:pt x="187" y="19"/>
                  </a:lnTo>
                  <a:lnTo>
                    <a:pt x="209" y="41"/>
                  </a:lnTo>
                  <a:lnTo>
                    <a:pt x="225" y="68"/>
                  </a:lnTo>
                  <a:lnTo>
                    <a:pt x="279" y="98"/>
                  </a:lnTo>
                  <a:lnTo>
                    <a:pt x="318" y="49"/>
                  </a:lnTo>
                  <a:lnTo>
                    <a:pt x="372" y="15"/>
                  </a:lnTo>
                  <a:lnTo>
                    <a:pt x="421" y="0"/>
                  </a:lnTo>
                  <a:lnTo>
                    <a:pt x="453" y="26"/>
                  </a:lnTo>
                  <a:lnTo>
                    <a:pt x="457" y="52"/>
                  </a:lnTo>
                  <a:lnTo>
                    <a:pt x="422" y="103"/>
                  </a:lnTo>
                  <a:lnTo>
                    <a:pt x="362" y="144"/>
                  </a:lnTo>
                  <a:lnTo>
                    <a:pt x="306" y="159"/>
                  </a:lnTo>
                  <a:lnTo>
                    <a:pt x="222" y="146"/>
                  </a:lnTo>
                  <a:lnTo>
                    <a:pt x="158" y="89"/>
                  </a:lnTo>
                  <a:lnTo>
                    <a:pt x="61" y="84"/>
                  </a:lnTo>
                  <a:lnTo>
                    <a:pt x="12" y="60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A3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395" name="Freeform 11"/>
            <p:cNvSpPr>
              <a:spLocks/>
            </p:cNvSpPr>
            <p:nvPr/>
          </p:nvSpPr>
          <p:spPr bwMode="auto">
            <a:xfrm>
              <a:off x="3524" y="4149"/>
              <a:ext cx="37" cy="23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69" y="21"/>
                </a:cxn>
                <a:cxn ang="0">
                  <a:pos x="90" y="39"/>
                </a:cxn>
                <a:cxn ang="0">
                  <a:pos x="112" y="59"/>
                </a:cxn>
                <a:cxn ang="0">
                  <a:pos x="113" y="67"/>
                </a:cxn>
                <a:cxn ang="0">
                  <a:pos x="105" y="68"/>
                </a:cxn>
                <a:cxn ang="0">
                  <a:pos x="82" y="53"/>
                </a:cxn>
                <a:cxn ang="0">
                  <a:pos x="55" y="41"/>
                </a:cxn>
                <a:cxn ang="0">
                  <a:pos x="0" y="30"/>
                </a:cxn>
                <a:cxn ang="0">
                  <a:pos x="0" y="14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0"/>
                </a:cxn>
              </a:cxnLst>
              <a:rect l="0" t="0" r="r" b="b"/>
              <a:pathLst>
                <a:path w="113" h="68">
                  <a:moveTo>
                    <a:pt x="19" y="0"/>
                  </a:moveTo>
                  <a:lnTo>
                    <a:pt x="69" y="21"/>
                  </a:lnTo>
                  <a:lnTo>
                    <a:pt x="90" y="39"/>
                  </a:lnTo>
                  <a:lnTo>
                    <a:pt x="112" y="59"/>
                  </a:lnTo>
                  <a:lnTo>
                    <a:pt x="113" y="67"/>
                  </a:lnTo>
                  <a:lnTo>
                    <a:pt x="105" y="68"/>
                  </a:lnTo>
                  <a:lnTo>
                    <a:pt x="82" y="53"/>
                  </a:lnTo>
                  <a:lnTo>
                    <a:pt x="55" y="41"/>
                  </a:lnTo>
                  <a:lnTo>
                    <a:pt x="0" y="30"/>
                  </a:lnTo>
                  <a:lnTo>
                    <a:pt x="0" y="14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396" name="Freeform 12"/>
            <p:cNvSpPr>
              <a:spLocks/>
            </p:cNvSpPr>
            <p:nvPr/>
          </p:nvSpPr>
          <p:spPr bwMode="auto">
            <a:xfrm>
              <a:off x="3640" y="4163"/>
              <a:ext cx="42" cy="73"/>
            </a:xfrm>
            <a:custGeom>
              <a:avLst/>
              <a:gdLst/>
              <a:ahLst/>
              <a:cxnLst>
                <a:cxn ang="0">
                  <a:pos x="76" y="2"/>
                </a:cxn>
                <a:cxn ang="0">
                  <a:pos x="97" y="29"/>
                </a:cxn>
                <a:cxn ang="0">
                  <a:pos x="126" y="66"/>
                </a:cxn>
                <a:cxn ang="0">
                  <a:pos x="126" y="120"/>
                </a:cxn>
                <a:cxn ang="0">
                  <a:pos x="87" y="176"/>
                </a:cxn>
                <a:cxn ang="0">
                  <a:pos x="40" y="200"/>
                </a:cxn>
                <a:cxn ang="0">
                  <a:pos x="6" y="219"/>
                </a:cxn>
                <a:cxn ang="0">
                  <a:pos x="0" y="208"/>
                </a:cxn>
                <a:cxn ang="0">
                  <a:pos x="55" y="164"/>
                </a:cxn>
                <a:cxn ang="0">
                  <a:pos x="99" y="108"/>
                </a:cxn>
                <a:cxn ang="0">
                  <a:pos x="94" y="56"/>
                </a:cxn>
                <a:cxn ang="0">
                  <a:pos x="82" y="32"/>
                </a:cxn>
                <a:cxn ang="0">
                  <a:pos x="67" y="9"/>
                </a:cxn>
                <a:cxn ang="0">
                  <a:pos x="68" y="0"/>
                </a:cxn>
                <a:cxn ang="0">
                  <a:pos x="76" y="2"/>
                </a:cxn>
                <a:cxn ang="0">
                  <a:pos x="76" y="2"/>
                </a:cxn>
                <a:cxn ang="0">
                  <a:pos x="76" y="2"/>
                </a:cxn>
              </a:cxnLst>
              <a:rect l="0" t="0" r="r" b="b"/>
              <a:pathLst>
                <a:path w="126" h="219">
                  <a:moveTo>
                    <a:pt x="76" y="2"/>
                  </a:moveTo>
                  <a:lnTo>
                    <a:pt x="97" y="29"/>
                  </a:lnTo>
                  <a:lnTo>
                    <a:pt x="126" y="66"/>
                  </a:lnTo>
                  <a:lnTo>
                    <a:pt x="126" y="120"/>
                  </a:lnTo>
                  <a:lnTo>
                    <a:pt x="87" y="176"/>
                  </a:lnTo>
                  <a:lnTo>
                    <a:pt x="40" y="200"/>
                  </a:lnTo>
                  <a:lnTo>
                    <a:pt x="6" y="219"/>
                  </a:lnTo>
                  <a:lnTo>
                    <a:pt x="0" y="208"/>
                  </a:lnTo>
                  <a:lnTo>
                    <a:pt x="55" y="164"/>
                  </a:lnTo>
                  <a:lnTo>
                    <a:pt x="99" y="108"/>
                  </a:lnTo>
                  <a:lnTo>
                    <a:pt x="94" y="56"/>
                  </a:lnTo>
                  <a:lnTo>
                    <a:pt x="82" y="32"/>
                  </a:lnTo>
                  <a:lnTo>
                    <a:pt x="67" y="9"/>
                  </a:lnTo>
                  <a:lnTo>
                    <a:pt x="68" y="0"/>
                  </a:lnTo>
                  <a:lnTo>
                    <a:pt x="76" y="2"/>
                  </a:lnTo>
                  <a:lnTo>
                    <a:pt x="76" y="2"/>
                  </a:lnTo>
                  <a:lnTo>
                    <a:pt x="7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397" name="Freeform 13"/>
            <p:cNvSpPr>
              <a:spLocks/>
            </p:cNvSpPr>
            <p:nvPr/>
          </p:nvSpPr>
          <p:spPr bwMode="auto">
            <a:xfrm>
              <a:off x="3514" y="4120"/>
              <a:ext cx="136" cy="118"/>
            </a:xfrm>
            <a:custGeom>
              <a:avLst/>
              <a:gdLst/>
              <a:ahLst/>
              <a:cxnLst>
                <a:cxn ang="0">
                  <a:pos x="402" y="91"/>
                </a:cxn>
                <a:cxn ang="0">
                  <a:pos x="368" y="65"/>
                </a:cxn>
                <a:cxn ang="0">
                  <a:pos x="352" y="54"/>
                </a:cxn>
                <a:cxn ang="0">
                  <a:pos x="332" y="43"/>
                </a:cxn>
                <a:cxn ang="0">
                  <a:pos x="305" y="33"/>
                </a:cxn>
                <a:cxn ang="0">
                  <a:pos x="280" y="26"/>
                </a:cxn>
                <a:cxn ang="0">
                  <a:pos x="231" y="19"/>
                </a:cxn>
                <a:cxn ang="0">
                  <a:pos x="127" y="39"/>
                </a:cxn>
                <a:cxn ang="0">
                  <a:pos x="97" y="54"/>
                </a:cxn>
                <a:cxn ang="0">
                  <a:pos x="70" y="76"/>
                </a:cxn>
                <a:cxn ang="0">
                  <a:pos x="38" y="110"/>
                </a:cxn>
                <a:cxn ang="0">
                  <a:pos x="25" y="154"/>
                </a:cxn>
                <a:cxn ang="0">
                  <a:pos x="26" y="191"/>
                </a:cxn>
                <a:cxn ang="0">
                  <a:pos x="35" y="224"/>
                </a:cxn>
                <a:cxn ang="0">
                  <a:pos x="54" y="250"/>
                </a:cxn>
                <a:cxn ang="0">
                  <a:pos x="83" y="259"/>
                </a:cxn>
                <a:cxn ang="0">
                  <a:pos x="164" y="260"/>
                </a:cxn>
                <a:cxn ang="0">
                  <a:pos x="199" y="271"/>
                </a:cxn>
                <a:cxn ang="0">
                  <a:pos x="230" y="297"/>
                </a:cxn>
                <a:cxn ang="0">
                  <a:pos x="256" y="319"/>
                </a:cxn>
                <a:cxn ang="0">
                  <a:pos x="281" y="332"/>
                </a:cxn>
                <a:cxn ang="0">
                  <a:pos x="343" y="342"/>
                </a:cxn>
                <a:cxn ang="0">
                  <a:pos x="343" y="355"/>
                </a:cxn>
                <a:cxn ang="0">
                  <a:pos x="270" y="351"/>
                </a:cxn>
                <a:cxn ang="0">
                  <a:pos x="209" y="316"/>
                </a:cxn>
                <a:cxn ang="0">
                  <a:pos x="183" y="296"/>
                </a:cxn>
                <a:cxn ang="0">
                  <a:pos x="153" y="287"/>
                </a:cxn>
                <a:cxn ang="0">
                  <a:pos x="83" y="287"/>
                </a:cxn>
                <a:cxn ang="0">
                  <a:pos x="44" y="275"/>
                </a:cxn>
                <a:cxn ang="0">
                  <a:pos x="18" y="243"/>
                </a:cxn>
                <a:cxn ang="0">
                  <a:pos x="3" y="199"/>
                </a:cxn>
                <a:cxn ang="0">
                  <a:pos x="0" y="152"/>
                </a:cxn>
                <a:cxn ang="0">
                  <a:pos x="15" y="98"/>
                </a:cxn>
                <a:cxn ang="0">
                  <a:pos x="29" y="78"/>
                </a:cxn>
                <a:cxn ang="0">
                  <a:pos x="50" y="57"/>
                </a:cxn>
                <a:cxn ang="0">
                  <a:pos x="83" y="32"/>
                </a:cxn>
                <a:cxn ang="0">
                  <a:pos x="120" y="15"/>
                </a:cxn>
                <a:cxn ang="0">
                  <a:pos x="178" y="2"/>
                </a:cxn>
                <a:cxn ang="0">
                  <a:pos x="245" y="0"/>
                </a:cxn>
                <a:cxn ang="0">
                  <a:pos x="323" y="20"/>
                </a:cxn>
                <a:cxn ang="0">
                  <a:pos x="374" y="54"/>
                </a:cxn>
                <a:cxn ang="0">
                  <a:pos x="408" y="81"/>
                </a:cxn>
                <a:cxn ang="0">
                  <a:pos x="410" y="89"/>
                </a:cxn>
                <a:cxn ang="0">
                  <a:pos x="402" y="91"/>
                </a:cxn>
                <a:cxn ang="0">
                  <a:pos x="402" y="91"/>
                </a:cxn>
                <a:cxn ang="0">
                  <a:pos x="402" y="91"/>
                </a:cxn>
              </a:cxnLst>
              <a:rect l="0" t="0" r="r" b="b"/>
              <a:pathLst>
                <a:path w="410" h="355">
                  <a:moveTo>
                    <a:pt x="402" y="91"/>
                  </a:moveTo>
                  <a:lnTo>
                    <a:pt x="368" y="65"/>
                  </a:lnTo>
                  <a:lnTo>
                    <a:pt x="352" y="54"/>
                  </a:lnTo>
                  <a:lnTo>
                    <a:pt x="332" y="43"/>
                  </a:lnTo>
                  <a:lnTo>
                    <a:pt x="305" y="33"/>
                  </a:lnTo>
                  <a:lnTo>
                    <a:pt x="280" y="26"/>
                  </a:lnTo>
                  <a:lnTo>
                    <a:pt x="231" y="19"/>
                  </a:lnTo>
                  <a:lnTo>
                    <a:pt x="127" y="39"/>
                  </a:lnTo>
                  <a:lnTo>
                    <a:pt x="97" y="54"/>
                  </a:lnTo>
                  <a:lnTo>
                    <a:pt x="70" y="76"/>
                  </a:lnTo>
                  <a:lnTo>
                    <a:pt x="38" y="110"/>
                  </a:lnTo>
                  <a:lnTo>
                    <a:pt x="25" y="154"/>
                  </a:lnTo>
                  <a:lnTo>
                    <a:pt x="26" y="191"/>
                  </a:lnTo>
                  <a:lnTo>
                    <a:pt x="35" y="224"/>
                  </a:lnTo>
                  <a:lnTo>
                    <a:pt x="54" y="250"/>
                  </a:lnTo>
                  <a:lnTo>
                    <a:pt x="83" y="259"/>
                  </a:lnTo>
                  <a:lnTo>
                    <a:pt x="164" y="260"/>
                  </a:lnTo>
                  <a:lnTo>
                    <a:pt x="199" y="271"/>
                  </a:lnTo>
                  <a:lnTo>
                    <a:pt x="230" y="297"/>
                  </a:lnTo>
                  <a:lnTo>
                    <a:pt x="256" y="319"/>
                  </a:lnTo>
                  <a:lnTo>
                    <a:pt x="281" y="332"/>
                  </a:lnTo>
                  <a:lnTo>
                    <a:pt x="343" y="342"/>
                  </a:lnTo>
                  <a:lnTo>
                    <a:pt x="343" y="355"/>
                  </a:lnTo>
                  <a:lnTo>
                    <a:pt x="270" y="351"/>
                  </a:lnTo>
                  <a:lnTo>
                    <a:pt x="209" y="316"/>
                  </a:lnTo>
                  <a:lnTo>
                    <a:pt x="183" y="296"/>
                  </a:lnTo>
                  <a:lnTo>
                    <a:pt x="153" y="287"/>
                  </a:lnTo>
                  <a:lnTo>
                    <a:pt x="83" y="287"/>
                  </a:lnTo>
                  <a:lnTo>
                    <a:pt x="44" y="275"/>
                  </a:lnTo>
                  <a:lnTo>
                    <a:pt x="18" y="243"/>
                  </a:lnTo>
                  <a:lnTo>
                    <a:pt x="3" y="199"/>
                  </a:lnTo>
                  <a:lnTo>
                    <a:pt x="0" y="152"/>
                  </a:lnTo>
                  <a:lnTo>
                    <a:pt x="15" y="98"/>
                  </a:lnTo>
                  <a:lnTo>
                    <a:pt x="29" y="78"/>
                  </a:lnTo>
                  <a:lnTo>
                    <a:pt x="50" y="57"/>
                  </a:lnTo>
                  <a:lnTo>
                    <a:pt x="83" y="32"/>
                  </a:lnTo>
                  <a:lnTo>
                    <a:pt x="120" y="15"/>
                  </a:lnTo>
                  <a:lnTo>
                    <a:pt x="178" y="2"/>
                  </a:lnTo>
                  <a:lnTo>
                    <a:pt x="245" y="0"/>
                  </a:lnTo>
                  <a:lnTo>
                    <a:pt x="323" y="20"/>
                  </a:lnTo>
                  <a:lnTo>
                    <a:pt x="374" y="54"/>
                  </a:lnTo>
                  <a:lnTo>
                    <a:pt x="408" y="81"/>
                  </a:lnTo>
                  <a:lnTo>
                    <a:pt x="410" y="89"/>
                  </a:lnTo>
                  <a:lnTo>
                    <a:pt x="402" y="91"/>
                  </a:lnTo>
                  <a:lnTo>
                    <a:pt x="402" y="91"/>
                  </a:lnTo>
                  <a:lnTo>
                    <a:pt x="402" y="9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398" name="Freeform 14"/>
            <p:cNvSpPr>
              <a:spLocks/>
            </p:cNvSpPr>
            <p:nvPr/>
          </p:nvSpPr>
          <p:spPr bwMode="auto">
            <a:xfrm>
              <a:off x="3609" y="4175"/>
              <a:ext cx="39" cy="51"/>
            </a:xfrm>
            <a:custGeom>
              <a:avLst/>
              <a:gdLst/>
              <a:ahLst/>
              <a:cxnLst>
                <a:cxn ang="0">
                  <a:pos x="115" y="10"/>
                </a:cxn>
                <a:cxn ang="0">
                  <a:pos x="43" y="78"/>
                </a:cxn>
                <a:cxn ang="0">
                  <a:pos x="25" y="125"/>
                </a:cxn>
                <a:cxn ang="0">
                  <a:pos x="26" y="146"/>
                </a:cxn>
                <a:cxn ang="0">
                  <a:pos x="22" y="153"/>
                </a:cxn>
                <a:cxn ang="0">
                  <a:pos x="14" y="150"/>
                </a:cxn>
                <a:cxn ang="0">
                  <a:pos x="0" y="125"/>
                </a:cxn>
                <a:cxn ang="0">
                  <a:pos x="9" y="93"/>
                </a:cxn>
                <a:cxn ang="0">
                  <a:pos x="22" y="63"/>
                </a:cxn>
                <a:cxn ang="0">
                  <a:pos x="42" y="43"/>
                </a:cxn>
                <a:cxn ang="0">
                  <a:pos x="63" y="29"/>
                </a:cxn>
                <a:cxn ang="0">
                  <a:pos x="85" y="15"/>
                </a:cxn>
                <a:cxn ang="0">
                  <a:pos x="108" y="0"/>
                </a:cxn>
                <a:cxn ang="0">
                  <a:pos x="117" y="2"/>
                </a:cxn>
                <a:cxn ang="0">
                  <a:pos x="115" y="10"/>
                </a:cxn>
                <a:cxn ang="0">
                  <a:pos x="115" y="10"/>
                </a:cxn>
                <a:cxn ang="0">
                  <a:pos x="115" y="10"/>
                </a:cxn>
              </a:cxnLst>
              <a:rect l="0" t="0" r="r" b="b"/>
              <a:pathLst>
                <a:path w="117" h="153">
                  <a:moveTo>
                    <a:pt x="115" y="10"/>
                  </a:moveTo>
                  <a:lnTo>
                    <a:pt x="43" y="78"/>
                  </a:lnTo>
                  <a:lnTo>
                    <a:pt x="25" y="125"/>
                  </a:lnTo>
                  <a:lnTo>
                    <a:pt x="26" y="146"/>
                  </a:lnTo>
                  <a:lnTo>
                    <a:pt x="22" y="153"/>
                  </a:lnTo>
                  <a:lnTo>
                    <a:pt x="14" y="150"/>
                  </a:lnTo>
                  <a:lnTo>
                    <a:pt x="0" y="125"/>
                  </a:lnTo>
                  <a:lnTo>
                    <a:pt x="9" y="93"/>
                  </a:lnTo>
                  <a:lnTo>
                    <a:pt x="22" y="63"/>
                  </a:lnTo>
                  <a:lnTo>
                    <a:pt x="42" y="43"/>
                  </a:lnTo>
                  <a:lnTo>
                    <a:pt x="63" y="29"/>
                  </a:lnTo>
                  <a:lnTo>
                    <a:pt x="85" y="15"/>
                  </a:lnTo>
                  <a:lnTo>
                    <a:pt x="108" y="0"/>
                  </a:lnTo>
                  <a:lnTo>
                    <a:pt x="117" y="2"/>
                  </a:lnTo>
                  <a:lnTo>
                    <a:pt x="115" y="10"/>
                  </a:lnTo>
                  <a:lnTo>
                    <a:pt x="115" y="10"/>
                  </a:lnTo>
                  <a:lnTo>
                    <a:pt x="115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399" name="Freeform 15"/>
            <p:cNvSpPr>
              <a:spLocks/>
            </p:cNvSpPr>
            <p:nvPr/>
          </p:nvSpPr>
          <p:spPr bwMode="auto">
            <a:xfrm>
              <a:off x="3564" y="4136"/>
              <a:ext cx="60" cy="37"/>
            </a:xfrm>
            <a:custGeom>
              <a:avLst/>
              <a:gdLst/>
              <a:ahLst/>
              <a:cxnLst>
                <a:cxn ang="0">
                  <a:pos x="177" y="12"/>
                </a:cxn>
                <a:cxn ang="0">
                  <a:pos x="76" y="57"/>
                </a:cxn>
                <a:cxn ang="0">
                  <a:pos x="35" y="89"/>
                </a:cxn>
                <a:cxn ang="0">
                  <a:pos x="15" y="109"/>
                </a:cxn>
                <a:cxn ang="0">
                  <a:pos x="1" y="110"/>
                </a:cxn>
                <a:cxn ang="0">
                  <a:pos x="0" y="94"/>
                </a:cxn>
                <a:cxn ang="0">
                  <a:pos x="17" y="70"/>
                </a:cxn>
                <a:cxn ang="0">
                  <a:pos x="63" y="35"/>
                </a:cxn>
                <a:cxn ang="0">
                  <a:pos x="90" y="21"/>
                </a:cxn>
                <a:cxn ang="0">
                  <a:pos x="117" y="14"/>
                </a:cxn>
                <a:cxn ang="0">
                  <a:pos x="174" y="0"/>
                </a:cxn>
                <a:cxn ang="0">
                  <a:pos x="181" y="5"/>
                </a:cxn>
                <a:cxn ang="0">
                  <a:pos x="177" y="12"/>
                </a:cxn>
                <a:cxn ang="0">
                  <a:pos x="177" y="12"/>
                </a:cxn>
                <a:cxn ang="0">
                  <a:pos x="177" y="12"/>
                </a:cxn>
              </a:cxnLst>
              <a:rect l="0" t="0" r="r" b="b"/>
              <a:pathLst>
                <a:path w="181" h="110">
                  <a:moveTo>
                    <a:pt x="177" y="12"/>
                  </a:moveTo>
                  <a:lnTo>
                    <a:pt x="76" y="57"/>
                  </a:lnTo>
                  <a:lnTo>
                    <a:pt x="35" y="89"/>
                  </a:lnTo>
                  <a:lnTo>
                    <a:pt x="15" y="109"/>
                  </a:lnTo>
                  <a:lnTo>
                    <a:pt x="1" y="110"/>
                  </a:lnTo>
                  <a:lnTo>
                    <a:pt x="0" y="94"/>
                  </a:lnTo>
                  <a:lnTo>
                    <a:pt x="17" y="70"/>
                  </a:lnTo>
                  <a:lnTo>
                    <a:pt x="63" y="35"/>
                  </a:lnTo>
                  <a:lnTo>
                    <a:pt x="90" y="21"/>
                  </a:lnTo>
                  <a:lnTo>
                    <a:pt x="117" y="14"/>
                  </a:lnTo>
                  <a:lnTo>
                    <a:pt x="174" y="0"/>
                  </a:lnTo>
                  <a:lnTo>
                    <a:pt x="181" y="5"/>
                  </a:lnTo>
                  <a:lnTo>
                    <a:pt x="177" y="12"/>
                  </a:lnTo>
                  <a:lnTo>
                    <a:pt x="177" y="12"/>
                  </a:lnTo>
                  <a:lnTo>
                    <a:pt x="177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400" name="Freeform 16"/>
            <p:cNvSpPr>
              <a:spLocks/>
            </p:cNvSpPr>
            <p:nvPr/>
          </p:nvSpPr>
          <p:spPr bwMode="auto">
            <a:xfrm>
              <a:off x="3545" y="4129"/>
              <a:ext cx="40" cy="10"/>
            </a:xfrm>
            <a:custGeom>
              <a:avLst/>
              <a:gdLst/>
              <a:ahLst/>
              <a:cxnLst>
                <a:cxn ang="0">
                  <a:pos x="8" y="1"/>
                </a:cxn>
                <a:cxn ang="0">
                  <a:pos x="23" y="0"/>
                </a:cxn>
                <a:cxn ang="0">
                  <a:pos x="73" y="0"/>
                </a:cxn>
                <a:cxn ang="0">
                  <a:pos x="118" y="17"/>
                </a:cxn>
                <a:cxn ang="0">
                  <a:pos x="121" y="26"/>
                </a:cxn>
                <a:cxn ang="0">
                  <a:pos x="114" y="29"/>
                </a:cxn>
                <a:cxn ang="0">
                  <a:pos x="71" y="19"/>
                </a:cxn>
                <a:cxn ang="0">
                  <a:pos x="23" y="19"/>
                </a:cxn>
                <a:cxn ang="0">
                  <a:pos x="8" y="17"/>
                </a:cxn>
                <a:cxn ang="0">
                  <a:pos x="0" y="9"/>
                </a:cxn>
                <a:cxn ang="0">
                  <a:pos x="8" y="1"/>
                </a:cxn>
                <a:cxn ang="0">
                  <a:pos x="8" y="1"/>
                </a:cxn>
                <a:cxn ang="0">
                  <a:pos x="8" y="1"/>
                </a:cxn>
              </a:cxnLst>
              <a:rect l="0" t="0" r="r" b="b"/>
              <a:pathLst>
                <a:path w="121" h="29">
                  <a:moveTo>
                    <a:pt x="8" y="1"/>
                  </a:moveTo>
                  <a:lnTo>
                    <a:pt x="23" y="0"/>
                  </a:lnTo>
                  <a:lnTo>
                    <a:pt x="73" y="0"/>
                  </a:lnTo>
                  <a:lnTo>
                    <a:pt x="118" y="17"/>
                  </a:lnTo>
                  <a:lnTo>
                    <a:pt x="121" y="26"/>
                  </a:lnTo>
                  <a:lnTo>
                    <a:pt x="114" y="29"/>
                  </a:lnTo>
                  <a:lnTo>
                    <a:pt x="71" y="19"/>
                  </a:lnTo>
                  <a:lnTo>
                    <a:pt x="23" y="19"/>
                  </a:lnTo>
                  <a:lnTo>
                    <a:pt x="8" y="17"/>
                  </a:lnTo>
                  <a:lnTo>
                    <a:pt x="0" y="9"/>
                  </a:lnTo>
                  <a:lnTo>
                    <a:pt x="8" y="1"/>
                  </a:lnTo>
                  <a:lnTo>
                    <a:pt x="8" y="1"/>
                  </a:lnTo>
                  <a:lnTo>
                    <a:pt x="8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401" name="Freeform 17"/>
            <p:cNvSpPr>
              <a:spLocks/>
            </p:cNvSpPr>
            <p:nvPr/>
          </p:nvSpPr>
          <p:spPr bwMode="auto">
            <a:xfrm>
              <a:off x="2927" y="4088"/>
              <a:ext cx="566" cy="122"/>
            </a:xfrm>
            <a:custGeom>
              <a:avLst/>
              <a:gdLst/>
              <a:ahLst/>
              <a:cxnLst>
                <a:cxn ang="0">
                  <a:pos x="265" y="0"/>
                </a:cxn>
                <a:cxn ang="0">
                  <a:pos x="216" y="29"/>
                </a:cxn>
                <a:cxn ang="0">
                  <a:pos x="56" y="236"/>
                </a:cxn>
                <a:cxn ang="0">
                  <a:pos x="0" y="265"/>
                </a:cxn>
                <a:cxn ang="0">
                  <a:pos x="49" y="342"/>
                </a:cxn>
                <a:cxn ang="0">
                  <a:pos x="415" y="323"/>
                </a:cxn>
                <a:cxn ang="0">
                  <a:pos x="1583" y="366"/>
                </a:cxn>
                <a:cxn ang="0">
                  <a:pos x="1699" y="307"/>
                </a:cxn>
                <a:cxn ang="0">
                  <a:pos x="1435" y="277"/>
                </a:cxn>
                <a:cxn ang="0">
                  <a:pos x="1650" y="261"/>
                </a:cxn>
                <a:cxn ang="0">
                  <a:pos x="1600" y="195"/>
                </a:cxn>
                <a:cxn ang="0">
                  <a:pos x="1514" y="75"/>
                </a:cxn>
                <a:cxn ang="0">
                  <a:pos x="873" y="42"/>
                </a:cxn>
                <a:cxn ang="0">
                  <a:pos x="327" y="4"/>
                </a:cxn>
                <a:cxn ang="0">
                  <a:pos x="265" y="0"/>
                </a:cxn>
                <a:cxn ang="0">
                  <a:pos x="265" y="0"/>
                </a:cxn>
                <a:cxn ang="0">
                  <a:pos x="265" y="0"/>
                </a:cxn>
              </a:cxnLst>
              <a:rect l="0" t="0" r="r" b="b"/>
              <a:pathLst>
                <a:path w="1699" h="366">
                  <a:moveTo>
                    <a:pt x="265" y="0"/>
                  </a:moveTo>
                  <a:lnTo>
                    <a:pt x="216" y="29"/>
                  </a:lnTo>
                  <a:lnTo>
                    <a:pt x="56" y="236"/>
                  </a:lnTo>
                  <a:lnTo>
                    <a:pt x="0" y="265"/>
                  </a:lnTo>
                  <a:lnTo>
                    <a:pt x="49" y="342"/>
                  </a:lnTo>
                  <a:lnTo>
                    <a:pt x="415" y="323"/>
                  </a:lnTo>
                  <a:lnTo>
                    <a:pt x="1583" y="366"/>
                  </a:lnTo>
                  <a:lnTo>
                    <a:pt x="1699" y="307"/>
                  </a:lnTo>
                  <a:lnTo>
                    <a:pt x="1435" y="277"/>
                  </a:lnTo>
                  <a:lnTo>
                    <a:pt x="1650" y="261"/>
                  </a:lnTo>
                  <a:lnTo>
                    <a:pt x="1600" y="195"/>
                  </a:lnTo>
                  <a:lnTo>
                    <a:pt x="1514" y="75"/>
                  </a:lnTo>
                  <a:lnTo>
                    <a:pt x="873" y="42"/>
                  </a:lnTo>
                  <a:lnTo>
                    <a:pt x="327" y="4"/>
                  </a:lnTo>
                  <a:lnTo>
                    <a:pt x="265" y="0"/>
                  </a:lnTo>
                  <a:lnTo>
                    <a:pt x="265" y="0"/>
                  </a:lnTo>
                  <a:lnTo>
                    <a:pt x="265" y="0"/>
                  </a:lnTo>
                  <a:close/>
                </a:path>
              </a:pathLst>
            </a:custGeom>
            <a:solidFill>
              <a:srgbClr val="E8DC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402" name="Freeform 18"/>
            <p:cNvSpPr>
              <a:spLocks/>
            </p:cNvSpPr>
            <p:nvPr/>
          </p:nvSpPr>
          <p:spPr bwMode="auto">
            <a:xfrm>
              <a:off x="3039" y="4018"/>
              <a:ext cx="434" cy="119"/>
            </a:xfrm>
            <a:custGeom>
              <a:avLst/>
              <a:gdLst/>
              <a:ahLst/>
              <a:cxnLst>
                <a:cxn ang="0">
                  <a:pos x="0" y="183"/>
                </a:cxn>
                <a:cxn ang="0">
                  <a:pos x="8" y="84"/>
                </a:cxn>
                <a:cxn ang="0">
                  <a:pos x="111" y="80"/>
                </a:cxn>
                <a:cxn ang="0">
                  <a:pos x="562" y="43"/>
                </a:cxn>
                <a:cxn ang="0">
                  <a:pos x="748" y="22"/>
                </a:cxn>
                <a:cxn ang="0">
                  <a:pos x="1128" y="18"/>
                </a:cxn>
                <a:cxn ang="0">
                  <a:pos x="1260" y="14"/>
                </a:cxn>
                <a:cxn ang="0">
                  <a:pos x="1301" y="0"/>
                </a:cxn>
                <a:cxn ang="0">
                  <a:pos x="1276" y="358"/>
                </a:cxn>
                <a:cxn ang="0">
                  <a:pos x="1211" y="247"/>
                </a:cxn>
                <a:cxn ang="0">
                  <a:pos x="0" y="183"/>
                </a:cxn>
                <a:cxn ang="0">
                  <a:pos x="0" y="183"/>
                </a:cxn>
                <a:cxn ang="0">
                  <a:pos x="0" y="183"/>
                </a:cxn>
              </a:cxnLst>
              <a:rect l="0" t="0" r="r" b="b"/>
              <a:pathLst>
                <a:path w="1301" h="358">
                  <a:moveTo>
                    <a:pt x="0" y="183"/>
                  </a:moveTo>
                  <a:lnTo>
                    <a:pt x="8" y="84"/>
                  </a:lnTo>
                  <a:lnTo>
                    <a:pt x="111" y="80"/>
                  </a:lnTo>
                  <a:lnTo>
                    <a:pt x="562" y="43"/>
                  </a:lnTo>
                  <a:lnTo>
                    <a:pt x="748" y="22"/>
                  </a:lnTo>
                  <a:lnTo>
                    <a:pt x="1128" y="18"/>
                  </a:lnTo>
                  <a:lnTo>
                    <a:pt x="1260" y="14"/>
                  </a:lnTo>
                  <a:lnTo>
                    <a:pt x="1301" y="0"/>
                  </a:lnTo>
                  <a:lnTo>
                    <a:pt x="1276" y="358"/>
                  </a:lnTo>
                  <a:lnTo>
                    <a:pt x="1211" y="247"/>
                  </a:lnTo>
                  <a:lnTo>
                    <a:pt x="0" y="183"/>
                  </a:lnTo>
                  <a:lnTo>
                    <a:pt x="0" y="183"/>
                  </a:lnTo>
                  <a:lnTo>
                    <a:pt x="0" y="183"/>
                  </a:lnTo>
                  <a:close/>
                </a:path>
              </a:pathLst>
            </a:custGeom>
            <a:solidFill>
              <a:srgbClr val="E8DCD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403" name="Freeform 19"/>
            <p:cNvSpPr>
              <a:spLocks/>
            </p:cNvSpPr>
            <p:nvPr/>
          </p:nvSpPr>
          <p:spPr bwMode="auto">
            <a:xfrm>
              <a:off x="3152" y="3962"/>
              <a:ext cx="235" cy="52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38" y="50"/>
                </a:cxn>
                <a:cxn ang="0">
                  <a:pos x="0" y="124"/>
                </a:cxn>
                <a:cxn ang="0">
                  <a:pos x="220" y="75"/>
                </a:cxn>
                <a:cxn ang="0">
                  <a:pos x="331" y="94"/>
                </a:cxn>
                <a:cxn ang="0">
                  <a:pos x="207" y="157"/>
                </a:cxn>
                <a:cxn ang="0">
                  <a:pos x="707" y="124"/>
                </a:cxn>
                <a:cxn ang="0">
                  <a:pos x="696" y="57"/>
                </a:cxn>
                <a:cxn ang="0">
                  <a:pos x="583" y="71"/>
                </a:cxn>
                <a:cxn ang="0">
                  <a:pos x="525" y="8"/>
                </a:cxn>
                <a:cxn ang="0">
                  <a:pos x="36" y="0"/>
                </a:cxn>
                <a:cxn ang="0">
                  <a:pos x="36" y="0"/>
                </a:cxn>
                <a:cxn ang="0">
                  <a:pos x="36" y="0"/>
                </a:cxn>
              </a:cxnLst>
              <a:rect l="0" t="0" r="r" b="b"/>
              <a:pathLst>
                <a:path w="707" h="157">
                  <a:moveTo>
                    <a:pt x="36" y="0"/>
                  </a:moveTo>
                  <a:lnTo>
                    <a:pt x="38" y="50"/>
                  </a:lnTo>
                  <a:lnTo>
                    <a:pt x="0" y="124"/>
                  </a:lnTo>
                  <a:lnTo>
                    <a:pt x="220" y="75"/>
                  </a:lnTo>
                  <a:lnTo>
                    <a:pt x="331" y="94"/>
                  </a:lnTo>
                  <a:lnTo>
                    <a:pt x="207" y="157"/>
                  </a:lnTo>
                  <a:lnTo>
                    <a:pt x="707" y="124"/>
                  </a:lnTo>
                  <a:lnTo>
                    <a:pt x="696" y="57"/>
                  </a:lnTo>
                  <a:lnTo>
                    <a:pt x="583" y="71"/>
                  </a:lnTo>
                  <a:lnTo>
                    <a:pt x="525" y="8"/>
                  </a:lnTo>
                  <a:lnTo>
                    <a:pt x="36" y="0"/>
                  </a:lnTo>
                  <a:lnTo>
                    <a:pt x="36" y="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A3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404" name="Freeform 20"/>
            <p:cNvSpPr>
              <a:spLocks/>
            </p:cNvSpPr>
            <p:nvPr/>
          </p:nvSpPr>
          <p:spPr bwMode="auto">
            <a:xfrm>
              <a:off x="3338" y="3621"/>
              <a:ext cx="110" cy="351"/>
            </a:xfrm>
            <a:custGeom>
              <a:avLst/>
              <a:gdLst/>
              <a:ahLst/>
              <a:cxnLst>
                <a:cxn ang="0">
                  <a:pos x="40" y="1005"/>
                </a:cxn>
                <a:cxn ang="0">
                  <a:pos x="132" y="976"/>
                </a:cxn>
                <a:cxn ang="0">
                  <a:pos x="269" y="190"/>
                </a:cxn>
                <a:cxn ang="0">
                  <a:pos x="314" y="0"/>
                </a:cxn>
                <a:cxn ang="0">
                  <a:pos x="331" y="58"/>
                </a:cxn>
                <a:cxn ang="0">
                  <a:pos x="293" y="464"/>
                </a:cxn>
                <a:cxn ang="0">
                  <a:pos x="228" y="968"/>
                </a:cxn>
                <a:cxn ang="0">
                  <a:pos x="213" y="1016"/>
                </a:cxn>
                <a:cxn ang="0">
                  <a:pos x="91" y="1053"/>
                </a:cxn>
                <a:cxn ang="0">
                  <a:pos x="0" y="1030"/>
                </a:cxn>
                <a:cxn ang="0">
                  <a:pos x="40" y="1005"/>
                </a:cxn>
                <a:cxn ang="0">
                  <a:pos x="40" y="1005"/>
                </a:cxn>
                <a:cxn ang="0">
                  <a:pos x="40" y="1005"/>
                </a:cxn>
              </a:cxnLst>
              <a:rect l="0" t="0" r="r" b="b"/>
              <a:pathLst>
                <a:path w="331" h="1053">
                  <a:moveTo>
                    <a:pt x="40" y="1005"/>
                  </a:moveTo>
                  <a:lnTo>
                    <a:pt x="132" y="976"/>
                  </a:lnTo>
                  <a:lnTo>
                    <a:pt x="269" y="190"/>
                  </a:lnTo>
                  <a:lnTo>
                    <a:pt x="314" y="0"/>
                  </a:lnTo>
                  <a:lnTo>
                    <a:pt x="331" y="58"/>
                  </a:lnTo>
                  <a:lnTo>
                    <a:pt x="293" y="464"/>
                  </a:lnTo>
                  <a:lnTo>
                    <a:pt x="228" y="968"/>
                  </a:lnTo>
                  <a:lnTo>
                    <a:pt x="213" y="1016"/>
                  </a:lnTo>
                  <a:lnTo>
                    <a:pt x="91" y="1053"/>
                  </a:lnTo>
                  <a:lnTo>
                    <a:pt x="0" y="1030"/>
                  </a:lnTo>
                  <a:lnTo>
                    <a:pt x="40" y="1005"/>
                  </a:lnTo>
                  <a:lnTo>
                    <a:pt x="40" y="1005"/>
                  </a:lnTo>
                  <a:lnTo>
                    <a:pt x="40" y="1005"/>
                  </a:lnTo>
                  <a:close/>
                </a:path>
              </a:pathLst>
            </a:custGeom>
            <a:solidFill>
              <a:srgbClr val="A3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405" name="Freeform 21"/>
            <p:cNvSpPr>
              <a:spLocks/>
            </p:cNvSpPr>
            <p:nvPr/>
          </p:nvSpPr>
          <p:spPr bwMode="auto">
            <a:xfrm>
              <a:off x="3134" y="3907"/>
              <a:ext cx="210" cy="34"/>
            </a:xfrm>
            <a:custGeom>
              <a:avLst/>
              <a:gdLst/>
              <a:ahLst/>
              <a:cxnLst>
                <a:cxn ang="0">
                  <a:pos x="0" y="56"/>
                </a:cxn>
                <a:cxn ang="0">
                  <a:pos x="19" y="104"/>
                </a:cxn>
                <a:cxn ang="0">
                  <a:pos x="63" y="82"/>
                </a:cxn>
                <a:cxn ang="0">
                  <a:pos x="630" y="32"/>
                </a:cxn>
                <a:cxn ang="0">
                  <a:pos x="630" y="6"/>
                </a:cxn>
                <a:cxn ang="0">
                  <a:pos x="381" y="0"/>
                </a:cxn>
                <a:cxn ang="0">
                  <a:pos x="0" y="56"/>
                </a:cxn>
                <a:cxn ang="0">
                  <a:pos x="0" y="56"/>
                </a:cxn>
                <a:cxn ang="0">
                  <a:pos x="0" y="56"/>
                </a:cxn>
              </a:cxnLst>
              <a:rect l="0" t="0" r="r" b="b"/>
              <a:pathLst>
                <a:path w="630" h="104">
                  <a:moveTo>
                    <a:pt x="0" y="56"/>
                  </a:moveTo>
                  <a:lnTo>
                    <a:pt x="19" y="104"/>
                  </a:lnTo>
                  <a:lnTo>
                    <a:pt x="63" y="82"/>
                  </a:lnTo>
                  <a:lnTo>
                    <a:pt x="630" y="32"/>
                  </a:lnTo>
                  <a:lnTo>
                    <a:pt x="630" y="6"/>
                  </a:lnTo>
                  <a:lnTo>
                    <a:pt x="381" y="0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A3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406" name="Freeform 22"/>
            <p:cNvSpPr>
              <a:spLocks/>
            </p:cNvSpPr>
            <p:nvPr/>
          </p:nvSpPr>
          <p:spPr bwMode="auto">
            <a:xfrm>
              <a:off x="3064" y="3583"/>
              <a:ext cx="325" cy="304"/>
            </a:xfrm>
            <a:custGeom>
              <a:avLst/>
              <a:gdLst/>
              <a:ahLst/>
              <a:cxnLst>
                <a:cxn ang="0">
                  <a:pos x="162" y="912"/>
                </a:cxn>
                <a:cxn ang="0">
                  <a:pos x="12" y="400"/>
                </a:cxn>
                <a:cxn ang="0">
                  <a:pos x="0" y="277"/>
                </a:cxn>
                <a:cxn ang="0">
                  <a:pos x="20" y="223"/>
                </a:cxn>
                <a:cxn ang="0">
                  <a:pos x="107" y="169"/>
                </a:cxn>
                <a:cxn ang="0">
                  <a:pos x="470" y="70"/>
                </a:cxn>
                <a:cxn ang="0">
                  <a:pos x="871" y="4"/>
                </a:cxn>
                <a:cxn ang="0">
                  <a:pos x="957" y="0"/>
                </a:cxn>
                <a:cxn ang="0">
                  <a:pos x="974" y="41"/>
                </a:cxn>
                <a:cxn ang="0">
                  <a:pos x="945" y="264"/>
                </a:cxn>
                <a:cxn ang="0">
                  <a:pos x="884" y="140"/>
                </a:cxn>
                <a:cxn ang="0">
                  <a:pos x="746" y="62"/>
                </a:cxn>
                <a:cxn ang="0">
                  <a:pos x="541" y="87"/>
                </a:cxn>
                <a:cxn ang="0">
                  <a:pos x="169" y="223"/>
                </a:cxn>
                <a:cxn ang="0">
                  <a:pos x="90" y="302"/>
                </a:cxn>
                <a:cxn ang="0">
                  <a:pos x="94" y="509"/>
                </a:cxn>
                <a:cxn ang="0">
                  <a:pos x="173" y="736"/>
                </a:cxn>
                <a:cxn ang="0">
                  <a:pos x="190" y="851"/>
                </a:cxn>
                <a:cxn ang="0">
                  <a:pos x="162" y="912"/>
                </a:cxn>
                <a:cxn ang="0">
                  <a:pos x="162" y="912"/>
                </a:cxn>
                <a:cxn ang="0">
                  <a:pos x="162" y="912"/>
                </a:cxn>
              </a:cxnLst>
              <a:rect l="0" t="0" r="r" b="b"/>
              <a:pathLst>
                <a:path w="974" h="912">
                  <a:moveTo>
                    <a:pt x="162" y="912"/>
                  </a:moveTo>
                  <a:lnTo>
                    <a:pt x="12" y="400"/>
                  </a:lnTo>
                  <a:lnTo>
                    <a:pt x="0" y="277"/>
                  </a:lnTo>
                  <a:lnTo>
                    <a:pt x="20" y="223"/>
                  </a:lnTo>
                  <a:lnTo>
                    <a:pt x="107" y="169"/>
                  </a:lnTo>
                  <a:lnTo>
                    <a:pt x="470" y="70"/>
                  </a:lnTo>
                  <a:lnTo>
                    <a:pt x="871" y="4"/>
                  </a:lnTo>
                  <a:lnTo>
                    <a:pt x="957" y="0"/>
                  </a:lnTo>
                  <a:lnTo>
                    <a:pt x="974" y="41"/>
                  </a:lnTo>
                  <a:lnTo>
                    <a:pt x="945" y="264"/>
                  </a:lnTo>
                  <a:lnTo>
                    <a:pt x="884" y="140"/>
                  </a:lnTo>
                  <a:lnTo>
                    <a:pt x="746" y="62"/>
                  </a:lnTo>
                  <a:lnTo>
                    <a:pt x="541" y="87"/>
                  </a:lnTo>
                  <a:lnTo>
                    <a:pt x="169" y="223"/>
                  </a:lnTo>
                  <a:lnTo>
                    <a:pt x="90" y="302"/>
                  </a:lnTo>
                  <a:lnTo>
                    <a:pt x="94" y="509"/>
                  </a:lnTo>
                  <a:lnTo>
                    <a:pt x="173" y="736"/>
                  </a:lnTo>
                  <a:lnTo>
                    <a:pt x="190" y="851"/>
                  </a:lnTo>
                  <a:lnTo>
                    <a:pt x="162" y="912"/>
                  </a:lnTo>
                  <a:lnTo>
                    <a:pt x="162" y="912"/>
                  </a:lnTo>
                  <a:lnTo>
                    <a:pt x="162" y="912"/>
                  </a:lnTo>
                  <a:close/>
                </a:path>
              </a:pathLst>
            </a:custGeom>
            <a:solidFill>
              <a:srgbClr val="A3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407" name="Freeform 23"/>
            <p:cNvSpPr>
              <a:spLocks/>
            </p:cNvSpPr>
            <p:nvPr/>
          </p:nvSpPr>
          <p:spPr bwMode="auto">
            <a:xfrm>
              <a:off x="3316" y="4037"/>
              <a:ext cx="139" cy="51"/>
            </a:xfrm>
            <a:custGeom>
              <a:avLst/>
              <a:gdLst/>
              <a:ahLst/>
              <a:cxnLst>
                <a:cxn ang="0">
                  <a:pos x="0" y="147"/>
                </a:cxn>
                <a:cxn ang="0">
                  <a:pos x="33" y="0"/>
                </a:cxn>
                <a:cxn ang="0">
                  <a:pos x="418" y="16"/>
                </a:cxn>
                <a:cxn ang="0">
                  <a:pos x="405" y="88"/>
                </a:cxn>
                <a:cxn ang="0">
                  <a:pos x="384" y="46"/>
                </a:cxn>
                <a:cxn ang="0">
                  <a:pos x="95" y="63"/>
                </a:cxn>
                <a:cxn ang="0">
                  <a:pos x="41" y="153"/>
                </a:cxn>
                <a:cxn ang="0">
                  <a:pos x="0" y="147"/>
                </a:cxn>
                <a:cxn ang="0">
                  <a:pos x="0" y="147"/>
                </a:cxn>
                <a:cxn ang="0">
                  <a:pos x="0" y="147"/>
                </a:cxn>
              </a:cxnLst>
              <a:rect l="0" t="0" r="r" b="b"/>
              <a:pathLst>
                <a:path w="418" h="153">
                  <a:moveTo>
                    <a:pt x="0" y="147"/>
                  </a:moveTo>
                  <a:lnTo>
                    <a:pt x="33" y="0"/>
                  </a:lnTo>
                  <a:lnTo>
                    <a:pt x="418" y="16"/>
                  </a:lnTo>
                  <a:lnTo>
                    <a:pt x="405" y="88"/>
                  </a:lnTo>
                  <a:lnTo>
                    <a:pt x="384" y="46"/>
                  </a:lnTo>
                  <a:lnTo>
                    <a:pt x="95" y="63"/>
                  </a:lnTo>
                  <a:lnTo>
                    <a:pt x="41" y="153"/>
                  </a:lnTo>
                  <a:lnTo>
                    <a:pt x="0" y="147"/>
                  </a:lnTo>
                  <a:lnTo>
                    <a:pt x="0" y="147"/>
                  </a:lnTo>
                  <a:lnTo>
                    <a:pt x="0" y="147"/>
                  </a:lnTo>
                  <a:close/>
                </a:path>
              </a:pathLst>
            </a:custGeom>
            <a:solidFill>
              <a:srgbClr val="A3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408" name="Freeform 24"/>
            <p:cNvSpPr>
              <a:spLocks/>
            </p:cNvSpPr>
            <p:nvPr/>
          </p:nvSpPr>
          <p:spPr bwMode="auto">
            <a:xfrm>
              <a:off x="3369" y="4061"/>
              <a:ext cx="68" cy="31"/>
            </a:xfrm>
            <a:custGeom>
              <a:avLst/>
              <a:gdLst/>
              <a:ahLst/>
              <a:cxnLst>
                <a:cxn ang="0">
                  <a:pos x="0" y="68"/>
                </a:cxn>
                <a:cxn ang="0">
                  <a:pos x="34" y="89"/>
                </a:cxn>
                <a:cxn ang="0">
                  <a:pos x="111" y="93"/>
                </a:cxn>
                <a:cxn ang="0">
                  <a:pos x="113" y="61"/>
                </a:cxn>
                <a:cxn ang="0">
                  <a:pos x="204" y="8"/>
                </a:cxn>
                <a:cxn ang="0">
                  <a:pos x="59" y="0"/>
                </a:cxn>
                <a:cxn ang="0">
                  <a:pos x="26" y="46"/>
                </a:cxn>
                <a:cxn ang="0">
                  <a:pos x="0" y="68"/>
                </a:cxn>
                <a:cxn ang="0">
                  <a:pos x="0" y="68"/>
                </a:cxn>
                <a:cxn ang="0">
                  <a:pos x="0" y="68"/>
                </a:cxn>
              </a:cxnLst>
              <a:rect l="0" t="0" r="r" b="b"/>
              <a:pathLst>
                <a:path w="204" h="93">
                  <a:moveTo>
                    <a:pt x="0" y="68"/>
                  </a:moveTo>
                  <a:lnTo>
                    <a:pt x="34" y="89"/>
                  </a:lnTo>
                  <a:lnTo>
                    <a:pt x="111" y="93"/>
                  </a:lnTo>
                  <a:lnTo>
                    <a:pt x="113" y="61"/>
                  </a:lnTo>
                  <a:lnTo>
                    <a:pt x="204" y="8"/>
                  </a:lnTo>
                  <a:lnTo>
                    <a:pt x="59" y="0"/>
                  </a:lnTo>
                  <a:lnTo>
                    <a:pt x="26" y="46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A3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409" name="Freeform 25"/>
            <p:cNvSpPr>
              <a:spLocks/>
            </p:cNvSpPr>
            <p:nvPr/>
          </p:nvSpPr>
          <p:spPr bwMode="auto">
            <a:xfrm>
              <a:off x="2922" y="4175"/>
              <a:ext cx="564" cy="37"/>
            </a:xfrm>
            <a:custGeom>
              <a:avLst/>
              <a:gdLst/>
              <a:ahLst/>
              <a:cxnLst>
                <a:cxn ang="0">
                  <a:pos x="41" y="71"/>
                </a:cxn>
                <a:cxn ang="0">
                  <a:pos x="0" y="25"/>
                </a:cxn>
                <a:cxn ang="0">
                  <a:pos x="123" y="0"/>
                </a:cxn>
                <a:cxn ang="0">
                  <a:pos x="1652" y="29"/>
                </a:cxn>
                <a:cxn ang="0">
                  <a:pos x="1693" y="61"/>
                </a:cxn>
                <a:cxn ang="0">
                  <a:pos x="1628" y="109"/>
                </a:cxn>
                <a:cxn ang="0">
                  <a:pos x="809" y="83"/>
                </a:cxn>
                <a:cxn ang="0">
                  <a:pos x="269" y="62"/>
                </a:cxn>
                <a:cxn ang="0">
                  <a:pos x="97" y="94"/>
                </a:cxn>
                <a:cxn ang="0">
                  <a:pos x="41" y="71"/>
                </a:cxn>
                <a:cxn ang="0">
                  <a:pos x="41" y="71"/>
                </a:cxn>
                <a:cxn ang="0">
                  <a:pos x="41" y="71"/>
                </a:cxn>
              </a:cxnLst>
              <a:rect l="0" t="0" r="r" b="b"/>
              <a:pathLst>
                <a:path w="1693" h="109">
                  <a:moveTo>
                    <a:pt x="41" y="71"/>
                  </a:moveTo>
                  <a:lnTo>
                    <a:pt x="0" y="25"/>
                  </a:lnTo>
                  <a:lnTo>
                    <a:pt x="123" y="0"/>
                  </a:lnTo>
                  <a:lnTo>
                    <a:pt x="1652" y="29"/>
                  </a:lnTo>
                  <a:lnTo>
                    <a:pt x="1693" y="61"/>
                  </a:lnTo>
                  <a:lnTo>
                    <a:pt x="1628" y="109"/>
                  </a:lnTo>
                  <a:lnTo>
                    <a:pt x="809" y="83"/>
                  </a:lnTo>
                  <a:lnTo>
                    <a:pt x="269" y="62"/>
                  </a:lnTo>
                  <a:lnTo>
                    <a:pt x="97" y="94"/>
                  </a:lnTo>
                  <a:lnTo>
                    <a:pt x="41" y="71"/>
                  </a:lnTo>
                  <a:lnTo>
                    <a:pt x="41" y="71"/>
                  </a:lnTo>
                  <a:lnTo>
                    <a:pt x="41" y="71"/>
                  </a:lnTo>
                  <a:close/>
                </a:path>
              </a:pathLst>
            </a:custGeom>
            <a:solidFill>
              <a:srgbClr val="A38C8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410" name="Freeform 26"/>
            <p:cNvSpPr>
              <a:spLocks/>
            </p:cNvSpPr>
            <p:nvPr/>
          </p:nvSpPr>
          <p:spPr bwMode="auto">
            <a:xfrm>
              <a:off x="3032" y="4000"/>
              <a:ext cx="448" cy="36"/>
            </a:xfrm>
            <a:custGeom>
              <a:avLst/>
              <a:gdLst/>
              <a:ahLst/>
              <a:cxnLst>
                <a:cxn ang="0">
                  <a:pos x="8" y="92"/>
                </a:cxn>
                <a:cxn ang="0">
                  <a:pos x="124" y="79"/>
                </a:cxn>
                <a:cxn ang="0">
                  <a:pos x="239" y="68"/>
                </a:cxn>
                <a:cxn ang="0">
                  <a:pos x="390" y="51"/>
                </a:cxn>
                <a:cxn ang="0">
                  <a:pos x="460" y="38"/>
                </a:cxn>
                <a:cxn ang="0">
                  <a:pos x="540" y="21"/>
                </a:cxn>
                <a:cxn ang="0">
                  <a:pos x="676" y="11"/>
                </a:cxn>
                <a:cxn ang="0">
                  <a:pos x="927" y="0"/>
                </a:cxn>
                <a:cxn ang="0">
                  <a:pos x="1178" y="3"/>
                </a:cxn>
                <a:cxn ang="0">
                  <a:pos x="1230" y="3"/>
                </a:cxn>
                <a:cxn ang="0">
                  <a:pos x="1324" y="10"/>
                </a:cxn>
                <a:cxn ang="0">
                  <a:pos x="1338" y="17"/>
                </a:cxn>
                <a:cxn ang="0">
                  <a:pos x="1342" y="31"/>
                </a:cxn>
                <a:cxn ang="0">
                  <a:pos x="1336" y="44"/>
                </a:cxn>
                <a:cxn ang="0">
                  <a:pos x="1320" y="48"/>
                </a:cxn>
                <a:cxn ang="0">
                  <a:pos x="1230" y="42"/>
                </a:cxn>
                <a:cxn ang="0">
                  <a:pos x="1178" y="42"/>
                </a:cxn>
                <a:cxn ang="0">
                  <a:pos x="929" y="38"/>
                </a:cxn>
                <a:cxn ang="0">
                  <a:pos x="678" y="48"/>
                </a:cxn>
                <a:cxn ang="0">
                  <a:pos x="547" y="57"/>
                </a:cxn>
                <a:cxn ang="0">
                  <a:pos x="466" y="73"/>
                </a:cxn>
                <a:cxn ang="0">
                  <a:pos x="394" y="83"/>
                </a:cxn>
                <a:cxn ang="0">
                  <a:pos x="241" y="96"/>
                </a:cxn>
                <a:cxn ang="0">
                  <a:pos x="9" y="108"/>
                </a:cxn>
                <a:cxn ang="0">
                  <a:pos x="0" y="100"/>
                </a:cxn>
                <a:cxn ang="0">
                  <a:pos x="8" y="92"/>
                </a:cxn>
                <a:cxn ang="0">
                  <a:pos x="8" y="92"/>
                </a:cxn>
                <a:cxn ang="0">
                  <a:pos x="8" y="92"/>
                </a:cxn>
              </a:cxnLst>
              <a:rect l="0" t="0" r="r" b="b"/>
              <a:pathLst>
                <a:path w="1342" h="108">
                  <a:moveTo>
                    <a:pt x="8" y="92"/>
                  </a:moveTo>
                  <a:lnTo>
                    <a:pt x="124" y="79"/>
                  </a:lnTo>
                  <a:lnTo>
                    <a:pt x="239" y="68"/>
                  </a:lnTo>
                  <a:lnTo>
                    <a:pt x="390" y="51"/>
                  </a:lnTo>
                  <a:lnTo>
                    <a:pt x="460" y="38"/>
                  </a:lnTo>
                  <a:lnTo>
                    <a:pt x="540" y="21"/>
                  </a:lnTo>
                  <a:lnTo>
                    <a:pt x="676" y="11"/>
                  </a:lnTo>
                  <a:lnTo>
                    <a:pt x="927" y="0"/>
                  </a:lnTo>
                  <a:lnTo>
                    <a:pt x="1178" y="3"/>
                  </a:lnTo>
                  <a:lnTo>
                    <a:pt x="1230" y="3"/>
                  </a:lnTo>
                  <a:lnTo>
                    <a:pt x="1324" y="10"/>
                  </a:lnTo>
                  <a:lnTo>
                    <a:pt x="1338" y="17"/>
                  </a:lnTo>
                  <a:lnTo>
                    <a:pt x="1342" y="31"/>
                  </a:lnTo>
                  <a:lnTo>
                    <a:pt x="1336" y="44"/>
                  </a:lnTo>
                  <a:lnTo>
                    <a:pt x="1320" y="48"/>
                  </a:lnTo>
                  <a:lnTo>
                    <a:pt x="1230" y="42"/>
                  </a:lnTo>
                  <a:lnTo>
                    <a:pt x="1178" y="42"/>
                  </a:lnTo>
                  <a:lnTo>
                    <a:pt x="929" y="38"/>
                  </a:lnTo>
                  <a:lnTo>
                    <a:pt x="678" y="48"/>
                  </a:lnTo>
                  <a:lnTo>
                    <a:pt x="547" y="57"/>
                  </a:lnTo>
                  <a:lnTo>
                    <a:pt x="466" y="73"/>
                  </a:lnTo>
                  <a:lnTo>
                    <a:pt x="394" y="83"/>
                  </a:lnTo>
                  <a:lnTo>
                    <a:pt x="241" y="96"/>
                  </a:lnTo>
                  <a:lnTo>
                    <a:pt x="9" y="108"/>
                  </a:lnTo>
                  <a:lnTo>
                    <a:pt x="0" y="100"/>
                  </a:lnTo>
                  <a:lnTo>
                    <a:pt x="8" y="92"/>
                  </a:lnTo>
                  <a:lnTo>
                    <a:pt x="8" y="92"/>
                  </a:lnTo>
                  <a:lnTo>
                    <a:pt x="8" y="9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411" name="Freeform 27"/>
            <p:cNvSpPr>
              <a:spLocks/>
            </p:cNvSpPr>
            <p:nvPr/>
          </p:nvSpPr>
          <p:spPr bwMode="auto">
            <a:xfrm>
              <a:off x="3456" y="4004"/>
              <a:ext cx="29" cy="137"/>
            </a:xfrm>
            <a:custGeom>
              <a:avLst/>
              <a:gdLst/>
              <a:ahLst/>
              <a:cxnLst>
                <a:cxn ang="0">
                  <a:pos x="85" y="18"/>
                </a:cxn>
                <a:cxn ang="0">
                  <a:pos x="75" y="133"/>
                </a:cxn>
                <a:cxn ang="0">
                  <a:pos x="58" y="247"/>
                </a:cxn>
                <a:cxn ang="0">
                  <a:pos x="46" y="320"/>
                </a:cxn>
                <a:cxn ang="0">
                  <a:pos x="33" y="410"/>
                </a:cxn>
                <a:cxn ang="0">
                  <a:pos x="0" y="352"/>
                </a:cxn>
                <a:cxn ang="0">
                  <a:pos x="9" y="303"/>
                </a:cxn>
                <a:cxn ang="0">
                  <a:pos x="27" y="242"/>
                </a:cxn>
                <a:cxn ang="0">
                  <a:pos x="45" y="18"/>
                </a:cxn>
                <a:cxn ang="0">
                  <a:pos x="51" y="4"/>
                </a:cxn>
                <a:cxn ang="0">
                  <a:pos x="65" y="0"/>
                </a:cxn>
                <a:cxn ang="0">
                  <a:pos x="85" y="18"/>
                </a:cxn>
                <a:cxn ang="0">
                  <a:pos x="85" y="18"/>
                </a:cxn>
              </a:cxnLst>
              <a:rect l="0" t="0" r="r" b="b"/>
              <a:pathLst>
                <a:path w="85" h="410">
                  <a:moveTo>
                    <a:pt x="85" y="18"/>
                  </a:moveTo>
                  <a:lnTo>
                    <a:pt x="75" y="133"/>
                  </a:lnTo>
                  <a:lnTo>
                    <a:pt x="58" y="247"/>
                  </a:lnTo>
                  <a:lnTo>
                    <a:pt x="46" y="320"/>
                  </a:lnTo>
                  <a:lnTo>
                    <a:pt x="33" y="410"/>
                  </a:lnTo>
                  <a:lnTo>
                    <a:pt x="0" y="352"/>
                  </a:lnTo>
                  <a:lnTo>
                    <a:pt x="9" y="303"/>
                  </a:lnTo>
                  <a:lnTo>
                    <a:pt x="27" y="242"/>
                  </a:lnTo>
                  <a:lnTo>
                    <a:pt x="45" y="18"/>
                  </a:lnTo>
                  <a:lnTo>
                    <a:pt x="51" y="4"/>
                  </a:lnTo>
                  <a:lnTo>
                    <a:pt x="65" y="0"/>
                  </a:lnTo>
                  <a:lnTo>
                    <a:pt x="85" y="18"/>
                  </a:lnTo>
                  <a:lnTo>
                    <a:pt x="85" y="1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412" name="Freeform 28"/>
            <p:cNvSpPr>
              <a:spLocks/>
            </p:cNvSpPr>
            <p:nvPr/>
          </p:nvSpPr>
          <p:spPr bwMode="auto">
            <a:xfrm>
              <a:off x="3312" y="4041"/>
              <a:ext cx="13" cy="46"/>
            </a:xfrm>
            <a:custGeom>
              <a:avLst/>
              <a:gdLst/>
              <a:ahLst/>
              <a:cxnLst>
                <a:cxn ang="0">
                  <a:pos x="39" y="16"/>
                </a:cxn>
                <a:cxn ang="0">
                  <a:pos x="28" y="53"/>
                </a:cxn>
                <a:cxn ang="0">
                  <a:pos x="18" y="131"/>
                </a:cxn>
                <a:cxn ang="0">
                  <a:pos x="10" y="138"/>
                </a:cxn>
                <a:cxn ang="0">
                  <a:pos x="2" y="130"/>
                </a:cxn>
                <a:cxn ang="0">
                  <a:pos x="0" y="51"/>
                </a:cxn>
                <a:cxn ang="0">
                  <a:pos x="15" y="7"/>
                </a:cxn>
                <a:cxn ang="0">
                  <a:pos x="22" y="0"/>
                </a:cxn>
                <a:cxn ang="0">
                  <a:pos x="32" y="0"/>
                </a:cxn>
                <a:cxn ang="0">
                  <a:pos x="39" y="16"/>
                </a:cxn>
                <a:cxn ang="0">
                  <a:pos x="39" y="16"/>
                </a:cxn>
                <a:cxn ang="0">
                  <a:pos x="39" y="16"/>
                </a:cxn>
              </a:cxnLst>
              <a:rect l="0" t="0" r="r" b="b"/>
              <a:pathLst>
                <a:path w="39" h="138">
                  <a:moveTo>
                    <a:pt x="39" y="16"/>
                  </a:moveTo>
                  <a:lnTo>
                    <a:pt x="28" y="53"/>
                  </a:lnTo>
                  <a:lnTo>
                    <a:pt x="18" y="131"/>
                  </a:lnTo>
                  <a:lnTo>
                    <a:pt x="10" y="138"/>
                  </a:lnTo>
                  <a:lnTo>
                    <a:pt x="2" y="130"/>
                  </a:lnTo>
                  <a:lnTo>
                    <a:pt x="0" y="51"/>
                  </a:lnTo>
                  <a:lnTo>
                    <a:pt x="15" y="7"/>
                  </a:lnTo>
                  <a:lnTo>
                    <a:pt x="22" y="0"/>
                  </a:lnTo>
                  <a:lnTo>
                    <a:pt x="32" y="0"/>
                  </a:lnTo>
                  <a:lnTo>
                    <a:pt x="39" y="16"/>
                  </a:lnTo>
                  <a:lnTo>
                    <a:pt x="39" y="16"/>
                  </a:lnTo>
                  <a:lnTo>
                    <a:pt x="39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413" name="Freeform 29"/>
            <p:cNvSpPr>
              <a:spLocks/>
            </p:cNvSpPr>
            <p:nvPr/>
          </p:nvSpPr>
          <p:spPr bwMode="auto">
            <a:xfrm>
              <a:off x="3317" y="4035"/>
              <a:ext cx="140" cy="11"/>
            </a:xfrm>
            <a:custGeom>
              <a:avLst/>
              <a:gdLst/>
              <a:ahLst/>
              <a:cxnLst>
                <a:cxn ang="0">
                  <a:pos x="11" y="10"/>
                </a:cxn>
                <a:cxn ang="0">
                  <a:pos x="150" y="0"/>
                </a:cxn>
                <a:cxn ang="0">
                  <a:pos x="288" y="4"/>
                </a:cxn>
                <a:cxn ang="0">
                  <a:pos x="412" y="20"/>
                </a:cxn>
                <a:cxn ang="0">
                  <a:pos x="420" y="28"/>
                </a:cxn>
                <a:cxn ang="0">
                  <a:pos x="411" y="35"/>
                </a:cxn>
                <a:cxn ang="0">
                  <a:pos x="287" y="35"/>
                </a:cxn>
                <a:cxn ang="0">
                  <a:pos x="151" y="28"/>
                </a:cxn>
                <a:cxn ang="0">
                  <a:pos x="16" y="35"/>
                </a:cxn>
                <a:cxn ang="0">
                  <a:pos x="0" y="25"/>
                </a:cxn>
                <a:cxn ang="0">
                  <a:pos x="2" y="16"/>
                </a:cxn>
                <a:cxn ang="0">
                  <a:pos x="11" y="10"/>
                </a:cxn>
                <a:cxn ang="0">
                  <a:pos x="11" y="10"/>
                </a:cxn>
                <a:cxn ang="0">
                  <a:pos x="11" y="10"/>
                </a:cxn>
              </a:cxnLst>
              <a:rect l="0" t="0" r="r" b="b"/>
              <a:pathLst>
                <a:path w="420" h="35">
                  <a:moveTo>
                    <a:pt x="11" y="10"/>
                  </a:moveTo>
                  <a:lnTo>
                    <a:pt x="150" y="0"/>
                  </a:lnTo>
                  <a:lnTo>
                    <a:pt x="288" y="4"/>
                  </a:lnTo>
                  <a:lnTo>
                    <a:pt x="412" y="20"/>
                  </a:lnTo>
                  <a:lnTo>
                    <a:pt x="420" y="28"/>
                  </a:lnTo>
                  <a:lnTo>
                    <a:pt x="411" y="35"/>
                  </a:lnTo>
                  <a:lnTo>
                    <a:pt x="287" y="35"/>
                  </a:lnTo>
                  <a:lnTo>
                    <a:pt x="151" y="28"/>
                  </a:lnTo>
                  <a:lnTo>
                    <a:pt x="16" y="35"/>
                  </a:lnTo>
                  <a:lnTo>
                    <a:pt x="0" y="25"/>
                  </a:lnTo>
                  <a:lnTo>
                    <a:pt x="2" y="16"/>
                  </a:lnTo>
                  <a:lnTo>
                    <a:pt x="11" y="10"/>
                  </a:lnTo>
                  <a:lnTo>
                    <a:pt x="11" y="10"/>
                  </a:lnTo>
                  <a:lnTo>
                    <a:pt x="11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414" name="Freeform 30"/>
            <p:cNvSpPr>
              <a:spLocks/>
            </p:cNvSpPr>
            <p:nvPr/>
          </p:nvSpPr>
          <p:spPr bwMode="auto">
            <a:xfrm>
              <a:off x="3366" y="4060"/>
              <a:ext cx="79" cy="22"/>
            </a:xfrm>
            <a:custGeom>
              <a:avLst/>
              <a:gdLst/>
              <a:ahLst/>
              <a:cxnLst>
                <a:cxn ang="0">
                  <a:pos x="22" y="17"/>
                </a:cxn>
                <a:cxn ang="0">
                  <a:pos x="17" y="50"/>
                </a:cxn>
                <a:cxn ang="0">
                  <a:pos x="40" y="38"/>
                </a:cxn>
                <a:cxn ang="0">
                  <a:pos x="51" y="17"/>
                </a:cxn>
                <a:cxn ang="0">
                  <a:pos x="55" y="5"/>
                </a:cxn>
                <a:cxn ang="0">
                  <a:pos x="67" y="1"/>
                </a:cxn>
                <a:cxn ang="0">
                  <a:pos x="107" y="0"/>
                </a:cxn>
                <a:cxn ang="0">
                  <a:pos x="188" y="0"/>
                </a:cxn>
                <a:cxn ang="0">
                  <a:pos x="230" y="9"/>
                </a:cxn>
                <a:cxn ang="0">
                  <a:pos x="238" y="17"/>
                </a:cxn>
                <a:cxn ang="0">
                  <a:pos x="230" y="24"/>
                </a:cxn>
                <a:cxn ang="0">
                  <a:pos x="188" y="36"/>
                </a:cxn>
                <a:cxn ang="0">
                  <a:pos x="107" y="36"/>
                </a:cxn>
                <a:cxn ang="0">
                  <a:pos x="79" y="35"/>
                </a:cxn>
                <a:cxn ang="0">
                  <a:pos x="68" y="50"/>
                </a:cxn>
                <a:cxn ang="0">
                  <a:pos x="50" y="60"/>
                </a:cxn>
                <a:cxn ang="0">
                  <a:pos x="9" y="68"/>
                </a:cxn>
                <a:cxn ang="0">
                  <a:pos x="0" y="61"/>
                </a:cxn>
                <a:cxn ang="0">
                  <a:pos x="8" y="10"/>
                </a:cxn>
                <a:cxn ang="0">
                  <a:pos x="18" y="6"/>
                </a:cxn>
                <a:cxn ang="0">
                  <a:pos x="22" y="17"/>
                </a:cxn>
                <a:cxn ang="0">
                  <a:pos x="22" y="17"/>
                </a:cxn>
                <a:cxn ang="0">
                  <a:pos x="22" y="17"/>
                </a:cxn>
              </a:cxnLst>
              <a:rect l="0" t="0" r="r" b="b"/>
              <a:pathLst>
                <a:path w="238" h="68">
                  <a:moveTo>
                    <a:pt x="22" y="17"/>
                  </a:moveTo>
                  <a:lnTo>
                    <a:pt x="17" y="50"/>
                  </a:lnTo>
                  <a:lnTo>
                    <a:pt x="40" y="38"/>
                  </a:lnTo>
                  <a:lnTo>
                    <a:pt x="51" y="17"/>
                  </a:lnTo>
                  <a:lnTo>
                    <a:pt x="55" y="5"/>
                  </a:lnTo>
                  <a:lnTo>
                    <a:pt x="67" y="1"/>
                  </a:lnTo>
                  <a:lnTo>
                    <a:pt x="107" y="0"/>
                  </a:lnTo>
                  <a:lnTo>
                    <a:pt x="188" y="0"/>
                  </a:lnTo>
                  <a:lnTo>
                    <a:pt x="230" y="9"/>
                  </a:lnTo>
                  <a:lnTo>
                    <a:pt x="238" y="17"/>
                  </a:lnTo>
                  <a:lnTo>
                    <a:pt x="230" y="24"/>
                  </a:lnTo>
                  <a:lnTo>
                    <a:pt x="188" y="36"/>
                  </a:lnTo>
                  <a:lnTo>
                    <a:pt x="107" y="36"/>
                  </a:lnTo>
                  <a:lnTo>
                    <a:pt x="79" y="35"/>
                  </a:lnTo>
                  <a:lnTo>
                    <a:pt x="68" y="50"/>
                  </a:lnTo>
                  <a:lnTo>
                    <a:pt x="50" y="60"/>
                  </a:lnTo>
                  <a:lnTo>
                    <a:pt x="9" y="68"/>
                  </a:lnTo>
                  <a:lnTo>
                    <a:pt x="0" y="61"/>
                  </a:lnTo>
                  <a:lnTo>
                    <a:pt x="8" y="10"/>
                  </a:lnTo>
                  <a:lnTo>
                    <a:pt x="18" y="6"/>
                  </a:lnTo>
                  <a:lnTo>
                    <a:pt x="22" y="17"/>
                  </a:lnTo>
                  <a:lnTo>
                    <a:pt x="22" y="17"/>
                  </a:lnTo>
                  <a:lnTo>
                    <a:pt x="22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415" name="Freeform 31"/>
            <p:cNvSpPr>
              <a:spLocks/>
            </p:cNvSpPr>
            <p:nvPr/>
          </p:nvSpPr>
          <p:spPr bwMode="auto">
            <a:xfrm>
              <a:off x="3005" y="4073"/>
              <a:ext cx="427" cy="31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25" y="11"/>
                </a:cxn>
                <a:cxn ang="0">
                  <a:pos x="931" y="36"/>
                </a:cxn>
                <a:cxn ang="0">
                  <a:pos x="1106" y="42"/>
                </a:cxn>
                <a:cxn ang="0">
                  <a:pos x="1263" y="52"/>
                </a:cxn>
                <a:cxn ang="0">
                  <a:pos x="1278" y="58"/>
                </a:cxn>
                <a:cxn ang="0">
                  <a:pos x="1282" y="71"/>
                </a:cxn>
                <a:cxn ang="0">
                  <a:pos x="1278" y="85"/>
                </a:cxn>
                <a:cxn ang="0">
                  <a:pos x="1263" y="91"/>
                </a:cxn>
                <a:cxn ang="0">
                  <a:pos x="1103" y="80"/>
                </a:cxn>
                <a:cxn ang="0">
                  <a:pos x="928" y="74"/>
                </a:cxn>
                <a:cxn ang="0">
                  <a:pos x="323" y="39"/>
                </a:cxn>
                <a:cxn ang="0">
                  <a:pos x="165" y="24"/>
                </a:cxn>
                <a:cxn ang="0">
                  <a:pos x="8" y="16"/>
                </a:cxn>
                <a:cxn ang="0">
                  <a:pos x="0" y="8"/>
                </a:cxn>
                <a:cxn ang="0">
                  <a:pos x="8" y="0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282" h="91">
                  <a:moveTo>
                    <a:pt x="8" y="0"/>
                  </a:moveTo>
                  <a:lnTo>
                    <a:pt x="325" y="11"/>
                  </a:lnTo>
                  <a:lnTo>
                    <a:pt x="931" y="36"/>
                  </a:lnTo>
                  <a:lnTo>
                    <a:pt x="1106" y="42"/>
                  </a:lnTo>
                  <a:lnTo>
                    <a:pt x="1263" y="52"/>
                  </a:lnTo>
                  <a:lnTo>
                    <a:pt x="1278" y="58"/>
                  </a:lnTo>
                  <a:lnTo>
                    <a:pt x="1282" y="71"/>
                  </a:lnTo>
                  <a:lnTo>
                    <a:pt x="1278" y="85"/>
                  </a:lnTo>
                  <a:lnTo>
                    <a:pt x="1263" y="91"/>
                  </a:lnTo>
                  <a:lnTo>
                    <a:pt x="1103" y="80"/>
                  </a:lnTo>
                  <a:lnTo>
                    <a:pt x="928" y="74"/>
                  </a:lnTo>
                  <a:lnTo>
                    <a:pt x="323" y="39"/>
                  </a:lnTo>
                  <a:lnTo>
                    <a:pt x="165" y="24"/>
                  </a:lnTo>
                  <a:lnTo>
                    <a:pt x="8" y="16"/>
                  </a:lnTo>
                  <a:lnTo>
                    <a:pt x="0" y="8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416" name="Freeform 32"/>
            <p:cNvSpPr>
              <a:spLocks/>
            </p:cNvSpPr>
            <p:nvPr/>
          </p:nvSpPr>
          <p:spPr bwMode="auto">
            <a:xfrm>
              <a:off x="2941" y="4165"/>
              <a:ext cx="389" cy="23"/>
            </a:xfrm>
            <a:custGeom>
              <a:avLst/>
              <a:gdLst/>
              <a:ahLst/>
              <a:cxnLst>
                <a:cxn ang="0">
                  <a:pos x="12" y="3"/>
                </a:cxn>
                <a:cxn ang="0">
                  <a:pos x="223" y="0"/>
                </a:cxn>
                <a:cxn ang="0">
                  <a:pos x="572" y="12"/>
                </a:cxn>
                <a:cxn ang="0">
                  <a:pos x="735" y="21"/>
                </a:cxn>
                <a:cxn ang="0">
                  <a:pos x="920" y="30"/>
                </a:cxn>
                <a:cxn ang="0">
                  <a:pos x="1041" y="38"/>
                </a:cxn>
                <a:cxn ang="0">
                  <a:pos x="1160" y="44"/>
                </a:cxn>
                <a:cxn ang="0">
                  <a:pos x="1167" y="52"/>
                </a:cxn>
                <a:cxn ang="0">
                  <a:pos x="1160" y="60"/>
                </a:cxn>
                <a:cxn ang="0">
                  <a:pos x="1040" y="65"/>
                </a:cxn>
                <a:cxn ang="0">
                  <a:pos x="919" y="69"/>
                </a:cxn>
                <a:cxn ang="0">
                  <a:pos x="571" y="52"/>
                </a:cxn>
                <a:cxn ang="0">
                  <a:pos x="408" y="43"/>
                </a:cxn>
                <a:cxn ang="0">
                  <a:pos x="223" y="40"/>
                </a:cxn>
                <a:cxn ang="0">
                  <a:pos x="13" y="30"/>
                </a:cxn>
                <a:cxn ang="0">
                  <a:pos x="0" y="16"/>
                </a:cxn>
                <a:cxn ang="0">
                  <a:pos x="3" y="7"/>
                </a:cxn>
                <a:cxn ang="0">
                  <a:pos x="12" y="3"/>
                </a:cxn>
                <a:cxn ang="0">
                  <a:pos x="12" y="3"/>
                </a:cxn>
                <a:cxn ang="0">
                  <a:pos x="12" y="3"/>
                </a:cxn>
              </a:cxnLst>
              <a:rect l="0" t="0" r="r" b="b"/>
              <a:pathLst>
                <a:path w="1167" h="69">
                  <a:moveTo>
                    <a:pt x="12" y="3"/>
                  </a:moveTo>
                  <a:lnTo>
                    <a:pt x="223" y="0"/>
                  </a:lnTo>
                  <a:lnTo>
                    <a:pt x="572" y="12"/>
                  </a:lnTo>
                  <a:lnTo>
                    <a:pt x="735" y="21"/>
                  </a:lnTo>
                  <a:lnTo>
                    <a:pt x="920" y="30"/>
                  </a:lnTo>
                  <a:lnTo>
                    <a:pt x="1041" y="38"/>
                  </a:lnTo>
                  <a:lnTo>
                    <a:pt x="1160" y="44"/>
                  </a:lnTo>
                  <a:lnTo>
                    <a:pt x="1167" y="52"/>
                  </a:lnTo>
                  <a:lnTo>
                    <a:pt x="1160" y="60"/>
                  </a:lnTo>
                  <a:lnTo>
                    <a:pt x="1040" y="65"/>
                  </a:lnTo>
                  <a:lnTo>
                    <a:pt x="919" y="69"/>
                  </a:lnTo>
                  <a:lnTo>
                    <a:pt x="571" y="52"/>
                  </a:lnTo>
                  <a:lnTo>
                    <a:pt x="408" y="43"/>
                  </a:lnTo>
                  <a:lnTo>
                    <a:pt x="223" y="40"/>
                  </a:lnTo>
                  <a:lnTo>
                    <a:pt x="13" y="30"/>
                  </a:lnTo>
                  <a:lnTo>
                    <a:pt x="0" y="16"/>
                  </a:lnTo>
                  <a:lnTo>
                    <a:pt x="3" y="7"/>
                  </a:lnTo>
                  <a:lnTo>
                    <a:pt x="12" y="3"/>
                  </a:lnTo>
                  <a:lnTo>
                    <a:pt x="12" y="3"/>
                  </a:lnTo>
                  <a:lnTo>
                    <a:pt x="12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417" name="Freeform 33"/>
            <p:cNvSpPr>
              <a:spLocks/>
            </p:cNvSpPr>
            <p:nvPr/>
          </p:nvSpPr>
          <p:spPr bwMode="auto">
            <a:xfrm>
              <a:off x="3444" y="4099"/>
              <a:ext cx="52" cy="77"/>
            </a:xfrm>
            <a:custGeom>
              <a:avLst/>
              <a:gdLst/>
              <a:ahLst/>
              <a:cxnLst>
                <a:cxn ang="0">
                  <a:pos x="14" y="4"/>
                </a:cxn>
                <a:cxn ang="0">
                  <a:pos x="29" y="38"/>
                </a:cxn>
                <a:cxn ang="0">
                  <a:pos x="45" y="66"/>
                </a:cxn>
                <a:cxn ang="0">
                  <a:pos x="63" y="93"/>
                </a:cxn>
                <a:cxn ang="0">
                  <a:pos x="87" y="122"/>
                </a:cxn>
                <a:cxn ang="0">
                  <a:pos x="156" y="213"/>
                </a:cxn>
                <a:cxn ang="0">
                  <a:pos x="152" y="227"/>
                </a:cxn>
                <a:cxn ang="0">
                  <a:pos x="140" y="231"/>
                </a:cxn>
                <a:cxn ang="0">
                  <a:pos x="123" y="215"/>
                </a:cxn>
                <a:cxn ang="0">
                  <a:pos x="116" y="191"/>
                </a:cxn>
                <a:cxn ang="0">
                  <a:pos x="103" y="173"/>
                </a:cxn>
                <a:cxn ang="0">
                  <a:pos x="68" y="137"/>
                </a:cxn>
                <a:cxn ang="0">
                  <a:pos x="28" y="77"/>
                </a:cxn>
                <a:cxn ang="0">
                  <a:pos x="0" y="11"/>
                </a:cxn>
                <a:cxn ang="0">
                  <a:pos x="4" y="0"/>
                </a:cxn>
                <a:cxn ang="0">
                  <a:pos x="14" y="4"/>
                </a:cxn>
                <a:cxn ang="0">
                  <a:pos x="14" y="4"/>
                </a:cxn>
                <a:cxn ang="0">
                  <a:pos x="14" y="4"/>
                </a:cxn>
              </a:cxnLst>
              <a:rect l="0" t="0" r="r" b="b"/>
              <a:pathLst>
                <a:path w="156" h="231">
                  <a:moveTo>
                    <a:pt x="14" y="4"/>
                  </a:moveTo>
                  <a:lnTo>
                    <a:pt x="29" y="38"/>
                  </a:lnTo>
                  <a:lnTo>
                    <a:pt x="45" y="66"/>
                  </a:lnTo>
                  <a:lnTo>
                    <a:pt x="63" y="93"/>
                  </a:lnTo>
                  <a:lnTo>
                    <a:pt x="87" y="122"/>
                  </a:lnTo>
                  <a:lnTo>
                    <a:pt x="156" y="213"/>
                  </a:lnTo>
                  <a:lnTo>
                    <a:pt x="152" y="227"/>
                  </a:lnTo>
                  <a:lnTo>
                    <a:pt x="140" y="231"/>
                  </a:lnTo>
                  <a:lnTo>
                    <a:pt x="123" y="215"/>
                  </a:lnTo>
                  <a:lnTo>
                    <a:pt x="116" y="191"/>
                  </a:lnTo>
                  <a:lnTo>
                    <a:pt x="103" y="173"/>
                  </a:lnTo>
                  <a:lnTo>
                    <a:pt x="68" y="137"/>
                  </a:lnTo>
                  <a:lnTo>
                    <a:pt x="28" y="77"/>
                  </a:lnTo>
                  <a:lnTo>
                    <a:pt x="0" y="11"/>
                  </a:lnTo>
                  <a:lnTo>
                    <a:pt x="4" y="0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418" name="Freeform 34"/>
            <p:cNvSpPr>
              <a:spLocks/>
            </p:cNvSpPr>
            <p:nvPr/>
          </p:nvSpPr>
          <p:spPr bwMode="auto">
            <a:xfrm>
              <a:off x="3468" y="4183"/>
              <a:ext cx="29" cy="29"/>
            </a:xfrm>
            <a:custGeom>
              <a:avLst/>
              <a:gdLst/>
              <a:ahLst/>
              <a:cxnLst>
                <a:cxn ang="0">
                  <a:pos x="89" y="11"/>
                </a:cxn>
                <a:cxn ang="0">
                  <a:pos x="74" y="33"/>
                </a:cxn>
                <a:cxn ang="0">
                  <a:pos x="58" y="52"/>
                </a:cxn>
                <a:cxn ang="0">
                  <a:pos x="23" y="88"/>
                </a:cxn>
                <a:cxn ang="0">
                  <a:pos x="3" y="88"/>
                </a:cxn>
                <a:cxn ang="0">
                  <a:pos x="0" y="80"/>
                </a:cxn>
                <a:cxn ang="0">
                  <a:pos x="3" y="69"/>
                </a:cxn>
                <a:cxn ang="0">
                  <a:pos x="76" y="2"/>
                </a:cxn>
                <a:cxn ang="0">
                  <a:pos x="87" y="0"/>
                </a:cxn>
                <a:cxn ang="0">
                  <a:pos x="89" y="11"/>
                </a:cxn>
                <a:cxn ang="0">
                  <a:pos x="89" y="11"/>
                </a:cxn>
                <a:cxn ang="0">
                  <a:pos x="89" y="11"/>
                </a:cxn>
              </a:cxnLst>
              <a:rect l="0" t="0" r="r" b="b"/>
              <a:pathLst>
                <a:path w="89" h="88">
                  <a:moveTo>
                    <a:pt x="89" y="11"/>
                  </a:moveTo>
                  <a:lnTo>
                    <a:pt x="74" y="33"/>
                  </a:lnTo>
                  <a:lnTo>
                    <a:pt x="58" y="52"/>
                  </a:lnTo>
                  <a:lnTo>
                    <a:pt x="23" y="88"/>
                  </a:lnTo>
                  <a:lnTo>
                    <a:pt x="3" y="88"/>
                  </a:lnTo>
                  <a:lnTo>
                    <a:pt x="0" y="80"/>
                  </a:lnTo>
                  <a:lnTo>
                    <a:pt x="3" y="69"/>
                  </a:lnTo>
                  <a:lnTo>
                    <a:pt x="76" y="2"/>
                  </a:lnTo>
                  <a:lnTo>
                    <a:pt x="87" y="0"/>
                  </a:lnTo>
                  <a:lnTo>
                    <a:pt x="89" y="11"/>
                  </a:lnTo>
                  <a:lnTo>
                    <a:pt x="89" y="11"/>
                  </a:lnTo>
                  <a:lnTo>
                    <a:pt x="89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419" name="Freeform 35"/>
            <p:cNvSpPr>
              <a:spLocks/>
            </p:cNvSpPr>
            <p:nvPr/>
          </p:nvSpPr>
          <p:spPr bwMode="auto">
            <a:xfrm>
              <a:off x="2931" y="4194"/>
              <a:ext cx="546" cy="22"/>
            </a:xfrm>
            <a:custGeom>
              <a:avLst/>
              <a:gdLst/>
              <a:ahLst/>
              <a:cxnLst>
                <a:cxn ang="0">
                  <a:pos x="13" y="11"/>
                </a:cxn>
                <a:cxn ang="0">
                  <a:pos x="103" y="19"/>
                </a:cxn>
                <a:cxn ang="0">
                  <a:pos x="176" y="8"/>
                </a:cxn>
                <a:cxn ang="0">
                  <a:pos x="240" y="2"/>
                </a:cxn>
                <a:cxn ang="0">
                  <a:pos x="376" y="0"/>
                </a:cxn>
                <a:cxn ang="0">
                  <a:pos x="433" y="0"/>
                </a:cxn>
                <a:cxn ang="0">
                  <a:pos x="1033" y="11"/>
                </a:cxn>
                <a:cxn ang="0">
                  <a:pos x="1083" y="12"/>
                </a:cxn>
                <a:cxn ang="0">
                  <a:pos x="1109" y="13"/>
                </a:cxn>
                <a:cxn ang="0">
                  <a:pos x="1257" y="18"/>
                </a:cxn>
                <a:cxn ang="0">
                  <a:pos x="1282" y="22"/>
                </a:cxn>
                <a:cxn ang="0">
                  <a:pos x="1599" y="33"/>
                </a:cxn>
                <a:cxn ang="0">
                  <a:pos x="1639" y="33"/>
                </a:cxn>
                <a:cxn ang="0">
                  <a:pos x="1624" y="61"/>
                </a:cxn>
                <a:cxn ang="0">
                  <a:pos x="1599" y="66"/>
                </a:cxn>
                <a:cxn ang="0">
                  <a:pos x="1439" y="58"/>
                </a:cxn>
                <a:cxn ang="0">
                  <a:pos x="1280" y="50"/>
                </a:cxn>
                <a:cxn ang="0">
                  <a:pos x="1255" y="49"/>
                </a:cxn>
                <a:cxn ang="0">
                  <a:pos x="1107" y="45"/>
                </a:cxn>
                <a:cxn ang="0">
                  <a:pos x="1082" y="40"/>
                </a:cxn>
                <a:cxn ang="0">
                  <a:pos x="1033" y="42"/>
                </a:cxn>
                <a:cxn ang="0">
                  <a:pos x="433" y="30"/>
                </a:cxn>
                <a:cxn ang="0">
                  <a:pos x="376" y="30"/>
                </a:cxn>
                <a:cxn ang="0">
                  <a:pos x="241" y="25"/>
                </a:cxn>
                <a:cxn ang="0">
                  <a:pos x="106" y="34"/>
                </a:cxn>
                <a:cxn ang="0">
                  <a:pos x="9" y="34"/>
                </a:cxn>
                <a:cxn ang="0">
                  <a:pos x="0" y="21"/>
                </a:cxn>
                <a:cxn ang="0">
                  <a:pos x="4" y="13"/>
                </a:cxn>
                <a:cxn ang="0">
                  <a:pos x="13" y="11"/>
                </a:cxn>
                <a:cxn ang="0">
                  <a:pos x="13" y="11"/>
                </a:cxn>
                <a:cxn ang="0">
                  <a:pos x="13" y="11"/>
                </a:cxn>
              </a:cxnLst>
              <a:rect l="0" t="0" r="r" b="b"/>
              <a:pathLst>
                <a:path w="1639" h="66">
                  <a:moveTo>
                    <a:pt x="13" y="11"/>
                  </a:moveTo>
                  <a:lnTo>
                    <a:pt x="103" y="19"/>
                  </a:lnTo>
                  <a:lnTo>
                    <a:pt x="176" y="8"/>
                  </a:lnTo>
                  <a:lnTo>
                    <a:pt x="240" y="2"/>
                  </a:lnTo>
                  <a:lnTo>
                    <a:pt x="376" y="0"/>
                  </a:lnTo>
                  <a:lnTo>
                    <a:pt x="433" y="0"/>
                  </a:lnTo>
                  <a:lnTo>
                    <a:pt x="1033" y="11"/>
                  </a:lnTo>
                  <a:lnTo>
                    <a:pt x="1083" y="12"/>
                  </a:lnTo>
                  <a:lnTo>
                    <a:pt x="1109" y="13"/>
                  </a:lnTo>
                  <a:lnTo>
                    <a:pt x="1257" y="18"/>
                  </a:lnTo>
                  <a:lnTo>
                    <a:pt x="1282" y="22"/>
                  </a:lnTo>
                  <a:lnTo>
                    <a:pt x="1599" y="33"/>
                  </a:lnTo>
                  <a:lnTo>
                    <a:pt x="1639" y="33"/>
                  </a:lnTo>
                  <a:lnTo>
                    <a:pt x="1624" y="61"/>
                  </a:lnTo>
                  <a:lnTo>
                    <a:pt x="1599" y="66"/>
                  </a:lnTo>
                  <a:lnTo>
                    <a:pt x="1439" y="58"/>
                  </a:lnTo>
                  <a:lnTo>
                    <a:pt x="1280" y="50"/>
                  </a:lnTo>
                  <a:lnTo>
                    <a:pt x="1255" y="49"/>
                  </a:lnTo>
                  <a:lnTo>
                    <a:pt x="1107" y="45"/>
                  </a:lnTo>
                  <a:lnTo>
                    <a:pt x="1082" y="40"/>
                  </a:lnTo>
                  <a:lnTo>
                    <a:pt x="1033" y="42"/>
                  </a:lnTo>
                  <a:lnTo>
                    <a:pt x="433" y="30"/>
                  </a:lnTo>
                  <a:lnTo>
                    <a:pt x="376" y="30"/>
                  </a:lnTo>
                  <a:lnTo>
                    <a:pt x="241" y="25"/>
                  </a:lnTo>
                  <a:lnTo>
                    <a:pt x="106" y="34"/>
                  </a:lnTo>
                  <a:lnTo>
                    <a:pt x="9" y="34"/>
                  </a:lnTo>
                  <a:lnTo>
                    <a:pt x="0" y="21"/>
                  </a:lnTo>
                  <a:lnTo>
                    <a:pt x="4" y="13"/>
                  </a:lnTo>
                  <a:lnTo>
                    <a:pt x="13" y="11"/>
                  </a:lnTo>
                  <a:lnTo>
                    <a:pt x="13" y="11"/>
                  </a:lnTo>
                  <a:lnTo>
                    <a:pt x="13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420" name="Freeform 36"/>
            <p:cNvSpPr>
              <a:spLocks/>
            </p:cNvSpPr>
            <p:nvPr/>
          </p:nvSpPr>
          <p:spPr bwMode="auto">
            <a:xfrm>
              <a:off x="3034" y="4103"/>
              <a:ext cx="291" cy="30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218" y="8"/>
                </a:cxn>
                <a:cxn ang="0">
                  <a:pos x="351" y="22"/>
                </a:cxn>
                <a:cxn ang="0">
                  <a:pos x="468" y="32"/>
                </a:cxn>
                <a:cxn ang="0">
                  <a:pos x="718" y="54"/>
                </a:cxn>
                <a:cxn ang="0">
                  <a:pos x="792" y="65"/>
                </a:cxn>
                <a:cxn ang="0">
                  <a:pos x="867" y="74"/>
                </a:cxn>
                <a:cxn ang="0">
                  <a:pos x="874" y="83"/>
                </a:cxn>
                <a:cxn ang="0">
                  <a:pos x="867" y="90"/>
                </a:cxn>
                <a:cxn ang="0">
                  <a:pos x="715" y="91"/>
                </a:cxn>
                <a:cxn ang="0">
                  <a:pos x="214" y="44"/>
                </a:cxn>
                <a:cxn ang="0">
                  <a:pos x="13" y="28"/>
                </a:cxn>
                <a:cxn ang="0">
                  <a:pos x="0" y="12"/>
                </a:cxn>
                <a:cxn ang="0">
                  <a:pos x="5" y="2"/>
                </a:cxn>
                <a:cxn ang="0">
                  <a:pos x="16" y="0"/>
                </a:cxn>
                <a:cxn ang="0">
                  <a:pos x="16" y="0"/>
                </a:cxn>
                <a:cxn ang="0">
                  <a:pos x="16" y="0"/>
                </a:cxn>
              </a:cxnLst>
              <a:rect l="0" t="0" r="r" b="b"/>
              <a:pathLst>
                <a:path w="874" h="91">
                  <a:moveTo>
                    <a:pt x="16" y="0"/>
                  </a:moveTo>
                  <a:lnTo>
                    <a:pt x="218" y="8"/>
                  </a:lnTo>
                  <a:lnTo>
                    <a:pt x="351" y="22"/>
                  </a:lnTo>
                  <a:lnTo>
                    <a:pt x="468" y="32"/>
                  </a:lnTo>
                  <a:lnTo>
                    <a:pt x="718" y="54"/>
                  </a:lnTo>
                  <a:lnTo>
                    <a:pt x="792" y="65"/>
                  </a:lnTo>
                  <a:lnTo>
                    <a:pt x="867" y="74"/>
                  </a:lnTo>
                  <a:lnTo>
                    <a:pt x="874" y="83"/>
                  </a:lnTo>
                  <a:lnTo>
                    <a:pt x="867" y="90"/>
                  </a:lnTo>
                  <a:lnTo>
                    <a:pt x="715" y="91"/>
                  </a:lnTo>
                  <a:lnTo>
                    <a:pt x="214" y="44"/>
                  </a:lnTo>
                  <a:lnTo>
                    <a:pt x="13" y="28"/>
                  </a:lnTo>
                  <a:lnTo>
                    <a:pt x="0" y="12"/>
                  </a:lnTo>
                  <a:lnTo>
                    <a:pt x="5" y="2"/>
                  </a:lnTo>
                  <a:lnTo>
                    <a:pt x="16" y="0"/>
                  </a:lnTo>
                  <a:lnTo>
                    <a:pt x="16" y="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421" name="Freeform 37"/>
            <p:cNvSpPr>
              <a:spLocks/>
            </p:cNvSpPr>
            <p:nvPr/>
          </p:nvSpPr>
          <p:spPr bwMode="auto">
            <a:xfrm>
              <a:off x="3019" y="4130"/>
              <a:ext cx="212" cy="23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201" y="8"/>
                </a:cxn>
                <a:cxn ang="0">
                  <a:pos x="318" y="17"/>
                </a:cxn>
                <a:cxn ang="0">
                  <a:pos x="474" y="33"/>
                </a:cxn>
                <a:cxn ang="0">
                  <a:pos x="546" y="43"/>
                </a:cxn>
                <a:cxn ang="0">
                  <a:pos x="629" y="53"/>
                </a:cxn>
                <a:cxn ang="0">
                  <a:pos x="636" y="61"/>
                </a:cxn>
                <a:cxn ang="0">
                  <a:pos x="628" y="67"/>
                </a:cxn>
                <a:cxn ang="0">
                  <a:pos x="317" y="51"/>
                </a:cxn>
                <a:cxn ang="0">
                  <a:pos x="198" y="41"/>
                </a:cxn>
                <a:cxn ang="0">
                  <a:pos x="103" y="25"/>
                </a:cxn>
                <a:cxn ang="0">
                  <a:pos x="9" y="15"/>
                </a:cxn>
                <a:cxn ang="0">
                  <a:pos x="0" y="7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636" h="67">
                  <a:moveTo>
                    <a:pt x="9" y="0"/>
                  </a:moveTo>
                  <a:lnTo>
                    <a:pt x="201" y="8"/>
                  </a:lnTo>
                  <a:lnTo>
                    <a:pt x="318" y="17"/>
                  </a:lnTo>
                  <a:lnTo>
                    <a:pt x="474" y="33"/>
                  </a:lnTo>
                  <a:lnTo>
                    <a:pt x="546" y="43"/>
                  </a:lnTo>
                  <a:lnTo>
                    <a:pt x="629" y="53"/>
                  </a:lnTo>
                  <a:lnTo>
                    <a:pt x="636" y="61"/>
                  </a:lnTo>
                  <a:lnTo>
                    <a:pt x="628" y="67"/>
                  </a:lnTo>
                  <a:lnTo>
                    <a:pt x="317" y="51"/>
                  </a:lnTo>
                  <a:lnTo>
                    <a:pt x="198" y="41"/>
                  </a:lnTo>
                  <a:lnTo>
                    <a:pt x="103" y="25"/>
                  </a:lnTo>
                  <a:lnTo>
                    <a:pt x="9" y="15"/>
                  </a:lnTo>
                  <a:lnTo>
                    <a:pt x="0" y="7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422" name="Freeform 38"/>
            <p:cNvSpPr>
              <a:spLocks/>
            </p:cNvSpPr>
            <p:nvPr/>
          </p:nvSpPr>
          <p:spPr bwMode="auto">
            <a:xfrm>
              <a:off x="3366" y="4124"/>
              <a:ext cx="64" cy="12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76" y="4"/>
                </a:cxn>
                <a:cxn ang="0">
                  <a:pos x="193" y="21"/>
                </a:cxn>
                <a:cxn ang="0">
                  <a:pos x="188" y="32"/>
                </a:cxn>
                <a:cxn ang="0">
                  <a:pos x="176" y="37"/>
                </a:cxn>
                <a:cxn ang="0">
                  <a:pos x="91" y="29"/>
                </a:cxn>
                <a:cxn ang="0">
                  <a:pos x="7" y="16"/>
                </a:cxn>
                <a:cxn ang="0">
                  <a:pos x="0" y="7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193" h="37">
                  <a:moveTo>
                    <a:pt x="9" y="0"/>
                  </a:moveTo>
                  <a:lnTo>
                    <a:pt x="176" y="4"/>
                  </a:lnTo>
                  <a:lnTo>
                    <a:pt x="193" y="21"/>
                  </a:lnTo>
                  <a:lnTo>
                    <a:pt x="188" y="32"/>
                  </a:lnTo>
                  <a:lnTo>
                    <a:pt x="176" y="37"/>
                  </a:lnTo>
                  <a:lnTo>
                    <a:pt x="91" y="29"/>
                  </a:lnTo>
                  <a:lnTo>
                    <a:pt x="7" y="16"/>
                  </a:lnTo>
                  <a:lnTo>
                    <a:pt x="0" y="7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423" name="Freeform 39"/>
            <p:cNvSpPr>
              <a:spLocks/>
            </p:cNvSpPr>
            <p:nvPr/>
          </p:nvSpPr>
          <p:spPr bwMode="auto">
            <a:xfrm>
              <a:off x="3380" y="4140"/>
              <a:ext cx="65" cy="11"/>
            </a:xfrm>
            <a:custGeom>
              <a:avLst/>
              <a:gdLst/>
              <a:ahLst/>
              <a:cxnLst>
                <a:cxn ang="0">
                  <a:pos x="8" y="10"/>
                </a:cxn>
                <a:cxn ang="0">
                  <a:pos x="92" y="9"/>
                </a:cxn>
                <a:cxn ang="0">
                  <a:pos x="178" y="0"/>
                </a:cxn>
                <a:cxn ang="0">
                  <a:pos x="195" y="15"/>
                </a:cxn>
                <a:cxn ang="0">
                  <a:pos x="192" y="27"/>
                </a:cxn>
                <a:cxn ang="0">
                  <a:pos x="181" y="33"/>
                </a:cxn>
                <a:cxn ang="0">
                  <a:pos x="93" y="33"/>
                </a:cxn>
                <a:cxn ang="0">
                  <a:pos x="6" y="26"/>
                </a:cxn>
                <a:cxn ang="0">
                  <a:pos x="0" y="18"/>
                </a:cxn>
                <a:cxn ang="0">
                  <a:pos x="8" y="10"/>
                </a:cxn>
                <a:cxn ang="0">
                  <a:pos x="8" y="10"/>
                </a:cxn>
                <a:cxn ang="0">
                  <a:pos x="8" y="10"/>
                </a:cxn>
              </a:cxnLst>
              <a:rect l="0" t="0" r="r" b="b"/>
              <a:pathLst>
                <a:path w="195" h="33">
                  <a:moveTo>
                    <a:pt x="8" y="10"/>
                  </a:moveTo>
                  <a:lnTo>
                    <a:pt x="92" y="9"/>
                  </a:lnTo>
                  <a:lnTo>
                    <a:pt x="178" y="0"/>
                  </a:lnTo>
                  <a:lnTo>
                    <a:pt x="195" y="15"/>
                  </a:lnTo>
                  <a:lnTo>
                    <a:pt x="192" y="27"/>
                  </a:lnTo>
                  <a:lnTo>
                    <a:pt x="181" y="33"/>
                  </a:lnTo>
                  <a:lnTo>
                    <a:pt x="93" y="33"/>
                  </a:lnTo>
                  <a:lnTo>
                    <a:pt x="6" y="26"/>
                  </a:lnTo>
                  <a:lnTo>
                    <a:pt x="0" y="18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424" name="Freeform 40"/>
            <p:cNvSpPr>
              <a:spLocks/>
            </p:cNvSpPr>
            <p:nvPr/>
          </p:nvSpPr>
          <p:spPr bwMode="auto">
            <a:xfrm>
              <a:off x="3386" y="4159"/>
              <a:ext cx="75" cy="13"/>
            </a:xfrm>
            <a:custGeom>
              <a:avLst/>
              <a:gdLst/>
              <a:ahLst/>
              <a:cxnLst>
                <a:cxn ang="0">
                  <a:pos x="13" y="9"/>
                </a:cxn>
                <a:cxn ang="0">
                  <a:pos x="178" y="7"/>
                </a:cxn>
                <a:cxn ang="0">
                  <a:pos x="215" y="0"/>
                </a:cxn>
                <a:cxn ang="0">
                  <a:pos x="224" y="5"/>
                </a:cxn>
                <a:cxn ang="0">
                  <a:pos x="220" y="15"/>
                </a:cxn>
                <a:cxn ang="0">
                  <a:pos x="202" y="26"/>
                </a:cxn>
                <a:cxn ang="0">
                  <a:pos x="183" y="37"/>
                </a:cxn>
                <a:cxn ang="0">
                  <a:pos x="98" y="39"/>
                </a:cxn>
                <a:cxn ang="0">
                  <a:pos x="13" y="36"/>
                </a:cxn>
                <a:cxn ang="0">
                  <a:pos x="0" y="23"/>
                </a:cxn>
                <a:cxn ang="0">
                  <a:pos x="3" y="14"/>
                </a:cxn>
                <a:cxn ang="0">
                  <a:pos x="13" y="9"/>
                </a:cxn>
                <a:cxn ang="0">
                  <a:pos x="13" y="9"/>
                </a:cxn>
                <a:cxn ang="0">
                  <a:pos x="13" y="9"/>
                </a:cxn>
              </a:cxnLst>
              <a:rect l="0" t="0" r="r" b="b"/>
              <a:pathLst>
                <a:path w="224" h="39">
                  <a:moveTo>
                    <a:pt x="13" y="9"/>
                  </a:moveTo>
                  <a:lnTo>
                    <a:pt x="178" y="7"/>
                  </a:lnTo>
                  <a:lnTo>
                    <a:pt x="215" y="0"/>
                  </a:lnTo>
                  <a:lnTo>
                    <a:pt x="224" y="5"/>
                  </a:lnTo>
                  <a:lnTo>
                    <a:pt x="220" y="15"/>
                  </a:lnTo>
                  <a:lnTo>
                    <a:pt x="202" y="26"/>
                  </a:lnTo>
                  <a:lnTo>
                    <a:pt x="183" y="37"/>
                  </a:lnTo>
                  <a:lnTo>
                    <a:pt x="98" y="39"/>
                  </a:lnTo>
                  <a:lnTo>
                    <a:pt x="13" y="36"/>
                  </a:lnTo>
                  <a:lnTo>
                    <a:pt x="0" y="23"/>
                  </a:lnTo>
                  <a:lnTo>
                    <a:pt x="3" y="14"/>
                  </a:lnTo>
                  <a:lnTo>
                    <a:pt x="13" y="9"/>
                  </a:lnTo>
                  <a:lnTo>
                    <a:pt x="13" y="9"/>
                  </a:lnTo>
                  <a:lnTo>
                    <a:pt x="13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425" name="Freeform 41"/>
            <p:cNvSpPr>
              <a:spLocks/>
            </p:cNvSpPr>
            <p:nvPr/>
          </p:nvSpPr>
          <p:spPr bwMode="auto">
            <a:xfrm>
              <a:off x="3023" y="3529"/>
              <a:ext cx="398" cy="108"/>
            </a:xfrm>
            <a:custGeom>
              <a:avLst/>
              <a:gdLst/>
              <a:ahLst/>
              <a:cxnLst>
                <a:cxn ang="0">
                  <a:pos x="2" y="311"/>
                </a:cxn>
                <a:cxn ang="0">
                  <a:pos x="45" y="281"/>
                </a:cxn>
                <a:cxn ang="0">
                  <a:pos x="85" y="255"/>
                </a:cxn>
                <a:cxn ang="0">
                  <a:pos x="163" y="215"/>
                </a:cxn>
                <a:cxn ang="0">
                  <a:pos x="246" y="182"/>
                </a:cxn>
                <a:cxn ang="0">
                  <a:pos x="343" y="154"/>
                </a:cxn>
                <a:cxn ang="0">
                  <a:pos x="408" y="136"/>
                </a:cxn>
                <a:cxn ang="0">
                  <a:pos x="464" y="117"/>
                </a:cxn>
                <a:cxn ang="0">
                  <a:pos x="521" y="99"/>
                </a:cxn>
                <a:cxn ang="0">
                  <a:pos x="587" y="85"/>
                </a:cxn>
                <a:cxn ang="0">
                  <a:pos x="680" y="62"/>
                </a:cxn>
                <a:cxn ang="0">
                  <a:pos x="776" y="35"/>
                </a:cxn>
                <a:cxn ang="0">
                  <a:pos x="883" y="14"/>
                </a:cxn>
                <a:cxn ang="0">
                  <a:pos x="979" y="4"/>
                </a:cxn>
                <a:cxn ang="0">
                  <a:pos x="1185" y="0"/>
                </a:cxn>
                <a:cxn ang="0">
                  <a:pos x="1194" y="8"/>
                </a:cxn>
                <a:cxn ang="0">
                  <a:pos x="1185" y="16"/>
                </a:cxn>
                <a:cxn ang="0">
                  <a:pos x="984" y="32"/>
                </a:cxn>
                <a:cxn ang="0">
                  <a:pos x="890" y="51"/>
                </a:cxn>
                <a:cxn ang="0">
                  <a:pos x="785" y="76"/>
                </a:cxn>
                <a:cxn ang="0">
                  <a:pos x="690" y="102"/>
                </a:cxn>
                <a:cxn ang="0">
                  <a:pos x="594" y="124"/>
                </a:cxn>
                <a:cxn ang="0">
                  <a:pos x="474" y="156"/>
                </a:cxn>
                <a:cxn ang="0">
                  <a:pos x="418" y="174"/>
                </a:cxn>
                <a:cxn ang="0">
                  <a:pos x="352" y="193"/>
                </a:cxn>
                <a:cxn ang="0">
                  <a:pos x="257" y="217"/>
                </a:cxn>
                <a:cxn ang="0">
                  <a:pos x="173" y="241"/>
                </a:cxn>
                <a:cxn ang="0">
                  <a:pos x="93" y="274"/>
                </a:cxn>
                <a:cxn ang="0">
                  <a:pos x="54" y="297"/>
                </a:cxn>
                <a:cxn ang="0">
                  <a:pos x="11" y="325"/>
                </a:cxn>
                <a:cxn ang="0">
                  <a:pos x="0" y="323"/>
                </a:cxn>
                <a:cxn ang="0">
                  <a:pos x="2" y="311"/>
                </a:cxn>
                <a:cxn ang="0">
                  <a:pos x="2" y="311"/>
                </a:cxn>
              </a:cxnLst>
              <a:rect l="0" t="0" r="r" b="b"/>
              <a:pathLst>
                <a:path w="1194" h="325">
                  <a:moveTo>
                    <a:pt x="2" y="311"/>
                  </a:moveTo>
                  <a:lnTo>
                    <a:pt x="45" y="281"/>
                  </a:lnTo>
                  <a:lnTo>
                    <a:pt x="85" y="255"/>
                  </a:lnTo>
                  <a:lnTo>
                    <a:pt x="163" y="215"/>
                  </a:lnTo>
                  <a:lnTo>
                    <a:pt x="246" y="182"/>
                  </a:lnTo>
                  <a:lnTo>
                    <a:pt x="343" y="154"/>
                  </a:lnTo>
                  <a:lnTo>
                    <a:pt x="408" y="136"/>
                  </a:lnTo>
                  <a:lnTo>
                    <a:pt x="464" y="117"/>
                  </a:lnTo>
                  <a:lnTo>
                    <a:pt x="521" y="99"/>
                  </a:lnTo>
                  <a:lnTo>
                    <a:pt x="587" y="85"/>
                  </a:lnTo>
                  <a:lnTo>
                    <a:pt x="680" y="62"/>
                  </a:lnTo>
                  <a:lnTo>
                    <a:pt x="776" y="35"/>
                  </a:lnTo>
                  <a:lnTo>
                    <a:pt x="883" y="14"/>
                  </a:lnTo>
                  <a:lnTo>
                    <a:pt x="979" y="4"/>
                  </a:lnTo>
                  <a:lnTo>
                    <a:pt x="1185" y="0"/>
                  </a:lnTo>
                  <a:lnTo>
                    <a:pt x="1194" y="8"/>
                  </a:lnTo>
                  <a:lnTo>
                    <a:pt x="1185" y="16"/>
                  </a:lnTo>
                  <a:lnTo>
                    <a:pt x="984" y="32"/>
                  </a:lnTo>
                  <a:lnTo>
                    <a:pt x="890" y="51"/>
                  </a:lnTo>
                  <a:lnTo>
                    <a:pt x="785" y="76"/>
                  </a:lnTo>
                  <a:lnTo>
                    <a:pt x="690" y="102"/>
                  </a:lnTo>
                  <a:lnTo>
                    <a:pt x="594" y="124"/>
                  </a:lnTo>
                  <a:lnTo>
                    <a:pt x="474" y="156"/>
                  </a:lnTo>
                  <a:lnTo>
                    <a:pt x="418" y="174"/>
                  </a:lnTo>
                  <a:lnTo>
                    <a:pt x="352" y="193"/>
                  </a:lnTo>
                  <a:lnTo>
                    <a:pt x="257" y="217"/>
                  </a:lnTo>
                  <a:lnTo>
                    <a:pt x="173" y="241"/>
                  </a:lnTo>
                  <a:lnTo>
                    <a:pt x="93" y="274"/>
                  </a:lnTo>
                  <a:lnTo>
                    <a:pt x="54" y="297"/>
                  </a:lnTo>
                  <a:lnTo>
                    <a:pt x="11" y="325"/>
                  </a:lnTo>
                  <a:lnTo>
                    <a:pt x="0" y="323"/>
                  </a:lnTo>
                  <a:lnTo>
                    <a:pt x="2" y="311"/>
                  </a:lnTo>
                  <a:lnTo>
                    <a:pt x="2" y="3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426" name="Freeform 42"/>
            <p:cNvSpPr>
              <a:spLocks/>
            </p:cNvSpPr>
            <p:nvPr/>
          </p:nvSpPr>
          <p:spPr bwMode="auto">
            <a:xfrm>
              <a:off x="3435" y="3538"/>
              <a:ext cx="41" cy="61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50" y="37"/>
                </a:cxn>
                <a:cxn ang="0">
                  <a:pos x="79" y="72"/>
                </a:cxn>
                <a:cxn ang="0">
                  <a:pos x="123" y="158"/>
                </a:cxn>
                <a:cxn ang="0">
                  <a:pos x="122" y="175"/>
                </a:cxn>
                <a:cxn ang="0">
                  <a:pos x="110" y="184"/>
                </a:cxn>
                <a:cxn ang="0">
                  <a:pos x="95" y="184"/>
                </a:cxn>
                <a:cxn ang="0">
                  <a:pos x="84" y="172"/>
                </a:cxn>
                <a:cxn ang="0">
                  <a:pos x="68" y="126"/>
                </a:cxn>
                <a:cxn ang="0">
                  <a:pos x="53" y="86"/>
                </a:cxn>
                <a:cxn ang="0">
                  <a:pos x="32" y="48"/>
                </a:cxn>
                <a:cxn ang="0">
                  <a:pos x="19" y="30"/>
                </a:cxn>
                <a:cxn ang="0">
                  <a:pos x="2" y="11"/>
                </a:cxn>
                <a:cxn ang="0">
                  <a:pos x="0" y="5"/>
                </a:cxn>
                <a:cxn ang="0">
                  <a:pos x="2" y="0"/>
                </a:cxn>
                <a:cxn ang="0">
                  <a:pos x="14" y="0"/>
                </a:cxn>
                <a:cxn ang="0">
                  <a:pos x="14" y="0"/>
                </a:cxn>
                <a:cxn ang="0">
                  <a:pos x="14" y="0"/>
                </a:cxn>
              </a:cxnLst>
              <a:rect l="0" t="0" r="r" b="b"/>
              <a:pathLst>
                <a:path w="123" h="184">
                  <a:moveTo>
                    <a:pt x="14" y="0"/>
                  </a:moveTo>
                  <a:lnTo>
                    <a:pt x="50" y="37"/>
                  </a:lnTo>
                  <a:lnTo>
                    <a:pt x="79" y="72"/>
                  </a:lnTo>
                  <a:lnTo>
                    <a:pt x="123" y="158"/>
                  </a:lnTo>
                  <a:lnTo>
                    <a:pt x="122" y="175"/>
                  </a:lnTo>
                  <a:lnTo>
                    <a:pt x="110" y="184"/>
                  </a:lnTo>
                  <a:lnTo>
                    <a:pt x="95" y="184"/>
                  </a:lnTo>
                  <a:lnTo>
                    <a:pt x="84" y="172"/>
                  </a:lnTo>
                  <a:lnTo>
                    <a:pt x="68" y="126"/>
                  </a:lnTo>
                  <a:lnTo>
                    <a:pt x="53" y="86"/>
                  </a:lnTo>
                  <a:lnTo>
                    <a:pt x="32" y="48"/>
                  </a:lnTo>
                  <a:lnTo>
                    <a:pt x="19" y="30"/>
                  </a:lnTo>
                  <a:lnTo>
                    <a:pt x="2" y="11"/>
                  </a:lnTo>
                  <a:lnTo>
                    <a:pt x="0" y="5"/>
                  </a:lnTo>
                  <a:lnTo>
                    <a:pt x="2" y="0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427" name="Freeform 43"/>
            <p:cNvSpPr>
              <a:spLocks/>
            </p:cNvSpPr>
            <p:nvPr/>
          </p:nvSpPr>
          <p:spPr bwMode="auto">
            <a:xfrm>
              <a:off x="3408" y="3590"/>
              <a:ext cx="69" cy="361"/>
            </a:xfrm>
            <a:custGeom>
              <a:avLst/>
              <a:gdLst/>
              <a:ahLst/>
              <a:cxnLst>
                <a:cxn ang="0">
                  <a:pos x="207" y="20"/>
                </a:cxn>
                <a:cxn ang="0">
                  <a:pos x="175" y="269"/>
                </a:cxn>
                <a:cxn ang="0">
                  <a:pos x="160" y="348"/>
                </a:cxn>
                <a:cxn ang="0">
                  <a:pos x="144" y="426"/>
                </a:cxn>
                <a:cxn ang="0">
                  <a:pos x="131" y="491"/>
                </a:cxn>
                <a:cxn ang="0">
                  <a:pos x="120" y="549"/>
                </a:cxn>
                <a:cxn ang="0">
                  <a:pos x="98" y="656"/>
                </a:cxn>
                <a:cxn ang="0">
                  <a:pos x="64" y="888"/>
                </a:cxn>
                <a:cxn ang="0">
                  <a:pos x="41" y="1064"/>
                </a:cxn>
                <a:cxn ang="0">
                  <a:pos x="33" y="1080"/>
                </a:cxn>
                <a:cxn ang="0">
                  <a:pos x="19" y="1084"/>
                </a:cxn>
                <a:cxn ang="0">
                  <a:pos x="0" y="1063"/>
                </a:cxn>
                <a:cxn ang="0">
                  <a:pos x="10" y="974"/>
                </a:cxn>
                <a:cxn ang="0">
                  <a:pos x="25" y="884"/>
                </a:cxn>
                <a:cxn ang="0">
                  <a:pos x="41" y="760"/>
                </a:cxn>
                <a:cxn ang="0">
                  <a:pos x="60" y="651"/>
                </a:cxn>
                <a:cxn ang="0">
                  <a:pos x="84" y="543"/>
                </a:cxn>
                <a:cxn ang="0">
                  <a:pos x="97" y="484"/>
                </a:cxn>
                <a:cxn ang="0">
                  <a:pos x="110" y="420"/>
                </a:cxn>
                <a:cxn ang="0">
                  <a:pos x="142" y="264"/>
                </a:cxn>
                <a:cxn ang="0">
                  <a:pos x="173" y="14"/>
                </a:cxn>
                <a:cxn ang="0">
                  <a:pos x="180" y="2"/>
                </a:cxn>
                <a:cxn ang="0">
                  <a:pos x="192" y="0"/>
                </a:cxn>
                <a:cxn ang="0">
                  <a:pos x="207" y="20"/>
                </a:cxn>
                <a:cxn ang="0">
                  <a:pos x="207" y="20"/>
                </a:cxn>
                <a:cxn ang="0">
                  <a:pos x="207" y="20"/>
                </a:cxn>
              </a:cxnLst>
              <a:rect l="0" t="0" r="r" b="b"/>
              <a:pathLst>
                <a:path w="207" h="1084">
                  <a:moveTo>
                    <a:pt x="207" y="20"/>
                  </a:moveTo>
                  <a:lnTo>
                    <a:pt x="175" y="269"/>
                  </a:lnTo>
                  <a:lnTo>
                    <a:pt x="160" y="348"/>
                  </a:lnTo>
                  <a:lnTo>
                    <a:pt x="144" y="426"/>
                  </a:lnTo>
                  <a:lnTo>
                    <a:pt x="131" y="491"/>
                  </a:lnTo>
                  <a:lnTo>
                    <a:pt x="120" y="549"/>
                  </a:lnTo>
                  <a:lnTo>
                    <a:pt x="98" y="656"/>
                  </a:lnTo>
                  <a:lnTo>
                    <a:pt x="64" y="888"/>
                  </a:lnTo>
                  <a:lnTo>
                    <a:pt x="41" y="1064"/>
                  </a:lnTo>
                  <a:lnTo>
                    <a:pt x="33" y="1080"/>
                  </a:lnTo>
                  <a:lnTo>
                    <a:pt x="19" y="1084"/>
                  </a:lnTo>
                  <a:lnTo>
                    <a:pt x="0" y="1063"/>
                  </a:lnTo>
                  <a:lnTo>
                    <a:pt x="10" y="974"/>
                  </a:lnTo>
                  <a:lnTo>
                    <a:pt x="25" y="884"/>
                  </a:lnTo>
                  <a:lnTo>
                    <a:pt x="41" y="760"/>
                  </a:lnTo>
                  <a:lnTo>
                    <a:pt x="60" y="651"/>
                  </a:lnTo>
                  <a:lnTo>
                    <a:pt x="84" y="543"/>
                  </a:lnTo>
                  <a:lnTo>
                    <a:pt x="97" y="484"/>
                  </a:lnTo>
                  <a:lnTo>
                    <a:pt x="110" y="420"/>
                  </a:lnTo>
                  <a:lnTo>
                    <a:pt x="142" y="264"/>
                  </a:lnTo>
                  <a:lnTo>
                    <a:pt x="173" y="14"/>
                  </a:lnTo>
                  <a:lnTo>
                    <a:pt x="180" y="2"/>
                  </a:lnTo>
                  <a:lnTo>
                    <a:pt x="192" y="0"/>
                  </a:lnTo>
                  <a:lnTo>
                    <a:pt x="207" y="20"/>
                  </a:lnTo>
                  <a:lnTo>
                    <a:pt x="207" y="20"/>
                  </a:lnTo>
                  <a:lnTo>
                    <a:pt x="207" y="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428" name="Freeform 44"/>
            <p:cNvSpPr>
              <a:spLocks/>
            </p:cNvSpPr>
            <p:nvPr/>
          </p:nvSpPr>
          <p:spPr bwMode="auto">
            <a:xfrm>
              <a:off x="3390" y="3561"/>
              <a:ext cx="44" cy="327"/>
            </a:xfrm>
            <a:custGeom>
              <a:avLst/>
              <a:gdLst/>
              <a:ahLst/>
              <a:cxnLst>
                <a:cxn ang="0">
                  <a:pos x="133" y="14"/>
                </a:cxn>
                <a:cxn ang="0">
                  <a:pos x="132" y="135"/>
                </a:cxn>
                <a:cxn ang="0">
                  <a:pos x="127" y="182"/>
                </a:cxn>
                <a:cxn ang="0">
                  <a:pos x="118" y="333"/>
                </a:cxn>
                <a:cxn ang="0">
                  <a:pos x="111" y="483"/>
                </a:cxn>
                <a:cxn ang="0">
                  <a:pos x="93" y="612"/>
                </a:cxn>
                <a:cxn ang="0">
                  <a:pos x="71" y="742"/>
                </a:cxn>
                <a:cxn ang="0">
                  <a:pos x="57" y="804"/>
                </a:cxn>
                <a:cxn ang="0">
                  <a:pos x="43" y="858"/>
                </a:cxn>
                <a:cxn ang="0">
                  <a:pos x="16" y="974"/>
                </a:cxn>
                <a:cxn ang="0">
                  <a:pos x="6" y="982"/>
                </a:cxn>
                <a:cxn ang="0">
                  <a:pos x="0" y="971"/>
                </a:cxn>
                <a:cxn ang="0">
                  <a:pos x="29" y="735"/>
                </a:cxn>
                <a:cxn ang="0">
                  <a:pos x="70" y="480"/>
                </a:cxn>
                <a:cxn ang="0">
                  <a:pos x="80" y="330"/>
                </a:cxn>
                <a:cxn ang="0">
                  <a:pos x="89" y="180"/>
                </a:cxn>
                <a:cxn ang="0">
                  <a:pos x="93" y="135"/>
                </a:cxn>
                <a:cxn ang="0">
                  <a:pos x="106" y="15"/>
                </a:cxn>
                <a:cxn ang="0">
                  <a:pos x="109" y="4"/>
                </a:cxn>
                <a:cxn ang="0">
                  <a:pos x="118" y="0"/>
                </a:cxn>
                <a:cxn ang="0">
                  <a:pos x="133" y="14"/>
                </a:cxn>
                <a:cxn ang="0">
                  <a:pos x="133" y="14"/>
                </a:cxn>
                <a:cxn ang="0">
                  <a:pos x="133" y="14"/>
                </a:cxn>
              </a:cxnLst>
              <a:rect l="0" t="0" r="r" b="b"/>
              <a:pathLst>
                <a:path w="133" h="982">
                  <a:moveTo>
                    <a:pt x="133" y="14"/>
                  </a:moveTo>
                  <a:lnTo>
                    <a:pt x="132" y="135"/>
                  </a:lnTo>
                  <a:lnTo>
                    <a:pt x="127" y="182"/>
                  </a:lnTo>
                  <a:lnTo>
                    <a:pt x="118" y="333"/>
                  </a:lnTo>
                  <a:lnTo>
                    <a:pt x="111" y="483"/>
                  </a:lnTo>
                  <a:lnTo>
                    <a:pt x="93" y="612"/>
                  </a:lnTo>
                  <a:lnTo>
                    <a:pt x="71" y="742"/>
                  </a:lnTo>
                  <a:lnTo>
                    <a:pt x="57" y="804"/>
                  </a:lnTo>
                  <a:lnTo>
                    <a:pt x="43" y="858"/>
                  </a:lnTo>
                  <a:lnTo>
                    <a:pt x="16" y="974"/>
                  </a:lnTo>
                  <a:lnTo>
                    <a:pt x="6" y="982"/>
                  </a:lnTo>
                  <a:lnTo>
                    <a:pt x="0" y="971"/>
                  </a:lnTo>
                  <a:lnTo>
                    <a:pt x="29" y="735"/>
                  </a:lnTo>
                  <a:lnTo>
                    <a:pt x="70" y="480"/>
                  </a:lnTo>
                  <a:lnTo>
                    <a:pt x="80" y="330"/>
                  </a:lnTo>
                  <a:lnTo>
                    <a:pt x="89" y="180"/>
                  </a:lnTo>
                  <a:lnTo>
                    <a:pt x="93" y="135"/>
                  </a:lnTo>
                  <a:lnTo>
                    <a:pt x="106" y="15"/>
                  </a:lnTo>
                  <a:lnTo>
                    <a:pt x="109" y="4"/>
                  </a:lnTo>
                  <a:lnTo>
                    <a:pt x="118" y="0"/>
                  </a:lnTo>
                  <a:lnTo>
                    <a:pt x="133" y="14"/>
                  </a:lnTo>
                  <a:lnTo>
                    <a:pt x="133" y="14"/>
                  </a:lnTo>
                  <a:lnTo>
                    <a:pt x="133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429" name="Freeform 45"/>
            <p:cNvSpPr>
              <a:spLocks/>
            </p:cNvSpPr>
            <p:nvPr/>
          </p:nvSpPr>
          <p:spPr bwMode="auto">
            <a:xfrm>
              <a:off x="3023" y="3646"/>
              <a:ext cx="77" cy="305"/>
            </a:xfrm>
            <a:custGeom>
              <a:avLst/>
              <a:gdLst/>
              <a:ahLst/>
              <a:cxnLst>
                <a:cxn ang="0">
                  <a:pos x="17" y="7"/>
                </a:cxn>
                <a:cxn ang="0">
                  <a:pos x="30" y="127"/>
                </a:cxn>
                <a:cxn ang="0">
                  <a:pos x="40" y="180"/>
                </a:cxn>
                <a:cxn ang="0">
                  <a:pos x="53" y="231"/>
                </a:cxn>
                <a:cxn ang="0">
                  <a:pos x="68" y="282"/>
                </a:cxn>
                <a:cxn ang="0">
                  <a:pos x="85" y="335"/>
                </a:cxn>
                <a:cxn ang="0">
                  <a:pos x="103" y="390"/>
                </a:cxn>
                <a:cxn ang="0">
                  <a:pos x="123" y="450"/>
                </a:cxn>
                <a:cxn ang="0">
                  <a:pos x="182" y="700"/>
                </a:cxn>
                <a:cxn ang="0">
                  <a:pos x="227" y="883"/>
                </a:cxn>
                <a:cxn ang="0">
                  <a:pos x="230" y="895"/>
                </a:cxn>
                <a:cxn ang="0">
                  <a:pos x="222" y="914"/>
                </a:cxn>
                <a:cxn ang="0">
                  <a:pos x="205" y="908"/>
                </a:cxn>
                <a:cxn ang="0">
                  <a:pos x="193" y="893"/>
                </a:cxn>
                <a:cxn ang="0">
                  <a:pos x="185" y="843"/>
                </a:cxn>
                <a:cxn ang="0">
                  <a:pos x="174" y="799"/>
                </a:cxn>
                <a:cxn ang="0">
                  <a:pos x="163" y="757"/>
                </a:cxn>
                <a:cxn ang="0">
                  <a:pos x="148" y="709"/>
                </a:cxn>
                <a:cxn ang="0">
                  <a:pos x="98" y="459"/>
                </a:cxn>
                <a:cxn ang="0">
                  <a:pos x="78" y="397"/>
                </a:cxn>
                <a:cxn ang="0">
                  <a:pos x="61" y="340"/>
                </a:cxn>
                <a:cxn ang="0">
                  <a:pos x="33" y="236"/>
                </a:cxn>
                <a:cxn ang="0">
                  <a:pos x="0" y="8"/>
                </a:cxn>
                <a:cxn ang="0">
                  <a:pos x="7" y="0"/>
                </a:cxn>
                <a:cxn ang="0">
                  <a:pos x="17" y="7"/>
                </a:cxn>
                <a:cxn ang="0">
                  <a:pos x="17" y="7"/>
                </a:cxn>
                <a:cxn ang="0">
                  <a:pos x="17" y="7"/>
                </a:cxn>
              </a:cxnLst>
              <a:rect l="0" t="0" r="r" b="b"/>
              <a:pathLst>
                <a:path w="230" h="914">
                  <a:moveTo>
                    <a:pt x="17" y="7"/>
                  </a:moveTo>
                  <a:lnTo>
                    <a:pt x="30" y="127"/>
                  </a:lnTo>
                  <a:lnTo>
                    <a:pt x="40" y="180"/>
                  </a:lnTo>
                  <a:lnTo>
                    <a:pt x="53" y="231"/>
                  </a:lnTo>
                  <a:lnTo>
                    <a:pt x="68" y="282"/>
                  </a:lnTo>
                  <a:lnTo>
                    <a:pt x="85" y="335"/>
                  </a:lnTo>
                  <a:lnTo>
                    <a:pt x="103" y="390"/>
                  </a:lnTo>
                  <a:lnTo>
                    <a:pt x="123" y="450"/>
                  </a:lnTo>
                  <a:lnTo>
                    <a:pt x="182" y="700"/>
                  </a:lnTo>
                  <a:lnTo>
                    <a:pt x="227" y="883"/>
                  </a:lnTo>
                  <a:lnTo>
                    <a:pt x="230" y="895"/>
                  </a:lnTo>
                  <a:lnTo>
                    <a:pt x="222" y="914"/>
                  </a:lnTo>
                  <a:lnTo>
                    <a:pt x="205" y="908"/>
                  </a:lnTo>
                  <a:lnTo>
                    <a:pt x="193" y="893"/>
                  </a:lnTo>
                  <a:lnTo>
                    <a:pt x="185" y="843"/>
                  </a:lnTo>
                  <a:lnTo>
                    <a:pt x="174" y="799"/>
                  </a:lnTo>
                  <a:lnTo>
                    <a:pt x="163" y="757"/>
                  </a:lnTo>
                  <a:lnTo>
                    <a:pt x="148" y="709"/>
                  </a:lnTo>
                  <a:lnTo>
                    <a:pt x="98" y="459"/>
                  </a:lnTo>
                  <a:lnTo>
                    <a:pt x="78" y="397"/>
                  </a:lnTo>
                  <a:lnTo>
                    <a:pt x="61" y="340"/>
                  </a:lnTo>
                  <a:lnTo>
                    <a:pt x="33" y="236"/>
                  </a:lnTo>
                  <a:lnTo>
                    <a:pt x="0" y="8"/>
                  </a:lnTo>
                  <a:lnTo>
                    <a:pt x="7" y="0"/>
                  </a:lnTo>
                  <a:lnTo>
                    <a:pt x="17" y="7"/>
                  </a:lnTo>
                  <a:lnTo>
                    <a:pt x="17" y="7"/>
                  </a:lnTo>
                  <a:lnTo>
                    <a:pt x="17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430" name="Freeform 46"/>
            <p:cNvSpPr>
              <a:spLocks/>
            </p:cNvSpPr>
            <p:nvPr/>
          </p:nvSpPr>
          <p:spPr bwMode="auto">
            <a:xfrm>
              <a:off x="3107" y="3953"/>
              <a:ext cx="250" cy="16"/>
            </a:xfrm>
            <a:custGeom>
              <a:avLst/>
              <a:gdLst/>
              <a:ahLst/>
              <a:cxnLst>
                <a:cxn ang="0">
                  <a:pos x="10" y="5"/>
                </a:cxn>
                <a:cxn ang="0">
                  <a:pos x="108" y="8"/>
                </a:cxn>
                <a:cxn ang="0">
                  <a:pos x="208" y="0"/>
                </a:cxn>
                <a:cxn ang="0">
                  <a:pos x="731" y="6"/>
                </a:cxn>
                <a:cxn ang="0">
                  <a:pos x="746" y="12"/>
                </a:cxn>
                <a:cxn ang="0">
                  <a:pos x="751" y="27"/>
                </a:cxn>
                <a:cxn ang="0">
                  <a:pos x="746" y="41"/>
                </a:cxn>
                <a:cxn ang="0">
                  <a:pos x="731" y="48"/>
                </a:cxn>
                <a:cxn ang="0">
                  <a:pos x="470" y="41"/>
                </a:cxn>
                <a:cxn ang="0">
                  <a:pos x="208" y="35"/>
                </a:cxn>
                <a:cxn ang="0">
                  <a:pos x="106" y="34"/>
                </a:cxn>
                <a:cxn ang="0">
                  <a:pos x="7" y="22"/>
                </a:cxn>
                <a:cxn ang="0">
                  <a:pos x="0" y="11"/>
                </a:cxn>
                <a:cxn ang="0">
                  <a:pos x="10" y="5"/>
                </a:cxn>
                <a:cxn ang="0">
                  <a:pos x="10" y="5"/>
                </a:cxn>
                <a:cxn ang="0">
                  <a:pos x="10" y="5"/>
                </a:cxn>
              </a:cxnLst>
              <a:rect l="0" t="0" r="r" b="b"/>
              <a:pathLst>
                <a:path w="751" h="48">
                  <a:moveTo>
                    <a:pt x="10" y="5"/>
                  </a:moveTo>
                  <a:lnTo>
                    <a:pt x="108" y="8"/>
                  </a:lnTo>
                  <a:lnTo>
                    <a:pt x="208" y="0"/>
                  </a:lnTo>
                  <a:lnTo>
                    <a:pt x="731" y="6"/>
                  </a:lnTo>
                  <a:lnTo>
                    <a:pt x="746" y="12"/>
                  </a:lnTo>
                  <a:lnTo>
                    <a:pt x="751" y="27"/>
                  </a:lnTo>
                  <a:lnTo>
                    <a:pt x="746" y="41"/>
                  </a:lnTo>
                  <a:lnTo>
                    <a:pt x="731" y="48"/>
                  </a:lnTo>
                  <a:lnTo>
                    <a:pt x="470" y="41"/>
                  </a:lnTo>
                  <a:lnTo>
                    <a:pt x="208" y="35"/>
                  </a:lnTo>
                  <a:lnTo>
                    <a:pt x="106" y="34"/>
                  </a:lnTo>
                  <a:lnTo>
                    <a:pt x="7" y="22"/>
                  </a:lnTo>
                  <a:lnTo>
                    <a:pt x="0" y="11"/>
                  </a:lnTo>
                  <a:lnTo>
                    <a:pt x="10" y="5"/>
                  </a:lnTo>
                  <a:lnTo>
                    <a:pt x="10" y="5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431" name="Freeform 47"/>
            <p:cNvSpPr>
              <a:spLocks/>
            </p:cNvSpPr>
            <p:nvPr/>
          </p:nvSpPr>
          <p:spPr bwMode="auto">
            <a:xfrm>
              <a:off x="3363" y="3953"/>
              <a:ext cx="47" cy="18"/>
            </a:xfrm>
            <a:custGeom>
              <a:avLst/>
              <a:gdLst/>
              <a:ahLst/>
              <a:cxnLst>
                <a:cxn ang="0">
                  <a:pos x="15" y="22"/>
                </a:cxn>
                <a:cxn ang="0">
                  <a:pos x="56" y="14"/>
                </a:cxn>
                <a:cxn ang="0">
                  <a:pos x="132" y="0"/>
                </a:cxn>
                <a:cxn ang="0">
                  <a:pos x="142" y="4"/>
                </a:cxn>
                <a:cxn ang="0">
                  <a:pos x="137" y="16"/>
                </a:cxn>
                <a:cxn ang="0">
                  <a:pos x="101" y="32"/>
                </a:cxn>
                <a:cxn ang="0">
                  <a:pos x="65" y="50"/>
                </a:cxn>
                <a:cxn ang="0">
                  <a:pos x="15" y="52"/>
                </a:cxn>
                <a:cxn ang="0">
                  <a:pos x="0" y="37"/>
                </a:cxn>
                <a:cxn ang="0">
                  <a:pos x="3" y="27"/>
                </a:cxn>
                <a:cxn ang="0">
                  <a:pos x="15" y="22"/>
                </a:cxn>
                <a:cxn ang="0">
                  <a:pos x="15" y="22"/>
                </a:cxn>
                <a:cxn ang="0">
                  <a:pos x="15" y="22"/>
                </a:cxn>
              </a:cxnLst>
              <a:rect l="0" t="0" r="r" b="b"/>
              <a:pathLst>
                <a:path w="142" h="52">
                  <a:moveTo>
                    <a:pt x="15" y="22"/>
                  </a:moveTo>
                  <a:lnTo>
                    <a:pt x="56" y="14"/>
                  </a:lnTo>
                  <a:lnTo>
                    <a:pt x="132" y="0"/>
                  </a:lnTo>
                  <a:lnTo>
                    <a:pt x="142" y="4"/>
                  </a:lnTo>
                  <a:lnTo>
                    <a:pt x="137" y="16"/>
                  </a:lnTo>
                  <a:lnTo>
                    <a:pt x="101" y="32"/>
                  </a:lnTo>
                  <a:lnTo>
                    <a:pt x="65" y="50"/>
                  </a:lnTo>
                  <a:lnTo>
                    <a:pt x="15" y="52"/>
                  </a:lnTo>
                  <a:lnTo>
                    <a:pt x="0" y="37"/>
                  </a:lnTo>
                  <a:lnTo>
                    <a:pt x="3" y="27"/>
                  </a:lnTo>
                  <a:lnTo>
                    <a:pt x="15" y="22"/>
                  </a:lnTo>
                  <a:lnTo>
                    <a:pt x="15" y="22"/>
                  </a:lnTo>
                  <a:lnTo>
                    <a:pt x="15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432" name="Freeform 48"/>
            <p:cNvSpPr>
              <a:spLocks/>
            </p:cNvSpPr>
            <p:nvPr/>
          </p:nvSpPr>
          <p:spPr bwMode="auto">
            <a:xfrm>
              <a:off x="3132" y="3957"/>
              <a:ext cx="38" cy="51"/>
            </a:xfrm>
            <a:custGeom>
              <a:avLst/>
              <a:gdLst/>
              <a:ahLst/>
              <a:cxnLst>
                <a:cxn ang="0">
                  <a:pos x="93" y="11"/>
                </a:cxn>
                <a:cxn ang="0">
                  <a:pos x="114" y="54"/>
                </a:cxn>
                <a:cxn ang="0">
                  <a:pos x="113" y="68"/>
                </a:cxn>
                <a:cxn ang="0">
                  <a:pos x="96" y="101"/>
                </a:cxn>
                <a:cxn ang="0">
                  <a:pos x="73" y="124"/>
                </a:cxn>
                <a:cxn ang="0">
                  <a:pos x="44" y="141"/>
                </a:cxn>
                <a:cxn ang="0">
                  <a:pos x="12" y="155"/>
                </a:cxn>
                <a:cxn ang="0">
                  <a:pos x="0" y="151"/>
                </a:cxn>
                <a:cxn ang="0">
                  <a:pos x="4" y="141"/>
                </a:cxn>
                <a:cxn ang="0">
                  <a:pos x="46" y="108"/>
                </a:cxn>
                <a:cxn ang="0">
                  <a:pos x="71" y="61"/>
                </a:cxn>
                <a:cxn ang="0">
                  <a:pos x="56" y="26"/>
                </a:cxn>
                <a:cxn ang="0">
                  <a:pos x="56" y="11"/>
                </a:cxn>
                <a:cxn ang="0">
                  <a:pos x="67" y="0"/>
                </a:cxn>
                <a:cxn ang="0">
                  <a:pos x="93" y="11"/>
                </a:cxn>
                <a:cxn ang="0">
                  <a:pos x="93" y="11"/>
                </a:cxn>
                <a:cxn ang="0">
                  <a:pos x="93" y="11"/>
                </a:cxn>
              </a:cxnLst>
              <a:rect l="0" t="0" r="r" b="b"/>
              <a:pathLst>
                <a:path w="114" h="155">
                  <a:moveTo>
                    <a:pt x="93" y="11"/>
                  </a:moveTo>
                  <a:lnTo>
                    <a:pt x="114" y="54"/>
                  </a:lnTo>
                  <a:lnTo>
                    <a:pt x="113" y="68"/>
                  </a:lnTo>
                  <a:lnTo>
                    <a:pt x="96" y="101"/>
                  </a:lnTo>
                  <a:lnTo>
                    <a:pt x="73" y="124"/>
                  </a:lnTo>
                  <a:lnTo>
                    <a:pt x="44" y="141"/>
                  </a:lnTo>
                  <a:lnTo>
                    <a:pt x="12" y="155"/>
                  </a:lnTo>
                  <a:lnTo>
                    <a:pt x="0" y="151"/>
                  </a:lnTo>
                  <a:lnTo>
                    <a:pt x="4" y="141"/>
                  </a:lnTo>
                  <a:lnTo>
                    <a:pt x="46" y="108"/>
                  </a:lnTo>
                  <a:lnTo>
                    <a:pt x="71" y="61"/>
                  </a:lnTo>
                  <a:lnTo>
                    <a:pt x="56" y="26"/>
                  </a:lnTo>
                  <a:lnTo>
                    <a:pt x="56" y="11"/>
                  </a:lnTo>
                  <a:lnTo>
                    <a:pt x="67" y="0"/>
                  </a:lnTo>
                  <a:lnTo>
                    <a:pt x="93" y="11"/>
                  </a:lnTo>
                  <a:lnTo>
                    <a:pt x="93" y="11"/>
                  </a:lnTo>
                  <a:lnTo>
                    <a:pt x="93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433" name="Freeform 49"/>
            <p:cNvSpPr>
              <a:spLocks/>
            </p:cNvSpPr>
            <p:nvPr/>
          </p:nvSpPr>
          <p:spPr bwMode="auto">
            <a:xfrm>
              <a:off x="3111" y="4004"/>
              <a:ext cx="18" cy="24"/>
            </a:xfrm>
            <a:custGeom>
              <a:avLst/>
              <a:gdLst/>
              <a:ahLst/>
              <a:cxnLst>
                <a:cxn ang="0">
                  <a:pos x="15" y="66"/>
                </a:cxn>
                <a:cxn ang="0">
                  <a:pos x="0" y="43"/>
                </a:cxn>
                <a:cxn ang="0">
                  <a:pos x="2" y="31"/>
                </a:cxn>
                <a:cxn ang="0">
                  <a:pos x="21" y="13"/>
                </a:cxn>
                <a:cxn ang="0">
                  <a:pos x="42" y="0"/>
                </a:cxn>
                <a:cxn ang="0">
                  <a:pos x="55" y="3"/>
                </a:cxn>
                <a:cxn ang="0">
                  <a:pos x="52" y="15"/>
                </a:cxn>
                <a:cxn ang="0">
                  <a:pos x="29" y="41"/>
                </a:cxn>
                <a:cxn ang="0">
                  <a:pos x="33" y="57"/>
                </a:cxn>
                <a:cxn ang="0">
                  <a:pos x="29" y="70"/>
                </a:cxn>
                <a:cxn ang="0">
                  <a:pos x="15" y="66"/>
                </a:cxn>
                <a:cxn ang="0">
                  <a:pos x="15" y="66"/>
                </a:cxn>
                <a:cxn ang="0">
                  <a:pos x="15" y="66"/>
                </a:cxn>
              </a:cxnLst>
              <a:rect l="0" t="0" r="r" b="b"/>
              <a:pathLst>
                <a:path w="55" h="70">
                  <a:moveTo>
                    <a:pt x="15" y="66"/>
                  </a:moveTo>
                  <a:lnTo>
                    <a:pt x="0" y="43"/>
                  </a:lnTo>
                  <a:lnTo>
                    <a:pt x="2" y="31"/>
                  </a:lnTo>
                  <a:lnTo>
                    <a:pt x="21" y="13"/>
                  </a:lnTo>
                  <a:lnTo>
                    <a:pt x="42" y="0"/>
                  </a:lnTo>
                  <a:lnTo>
                    <a:pt x="55" y="3"/>
                  </a:lnTo>
                  <a:lnTo>
                    <a:pt x="52" y="15"/>
                  </a:lnTo>
                  <a:lnTo>
                    <a:pt x="29" y="41"/>
                  </a:lnTo>
                  <a:lnTo>
                    <a:pt x="33" y="57"/>
                  </a:lnTo>
                  <a:lnTo>
                    <a:pt x="29" y="70"/>
                  </a:lnTo>
                  <a:lnTo>
                    <a:pt x="15" y="66"/>
                  </a:lnTo>
                  <a:lnTo>
                    <a:pt x="15" y="66"/>
                  </a:lnTo>
                  <a:lnTo>
                    <a:pt x="15" y="6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434" name="Freeform 50"/>
            <p:cNvSpPr>
              <a:spLocks/>
            </p:cNvSpPr>
            <p:nvPr/>
          </p:nvSpPr>
          <p:spPr bwMode="auto">
            <a:xfrm>
              <a:off x="3319" y="3956"/>
              <a:ext cx="56" cy="34"/>
            </a:xfrm>
            <a:custGeom>
              <a:avLst/>
              <a:gdLst/>
              <a:ahLst/>
              <a:cxnLst>
                <a:cxn ang="0">
                  <a:pos x="37" y="16"/>
                </a:cxn>
                <a:cxn ang="0">
                  <a:pos x="42" y="35"/>
                </a:cxn>
                <a:cxn ang="0">
                  <a:pos x="52" y="48"/>
                </a:cxn>
                <a:cxn ang="0">
                  <a:pos x="67" y="58"/>
                </a:cxn>
                <a:cxn ang="0">
                  <a:pos x="83" y="68"/>
                </a:cxn>
                <a:cxn ang="0">
                  <a:pos x="157" y="70"/>
                </a:cxn>
                <a:cxn ang="0">
                  <a:pos x="166" y="77"/>
                </a:cxn>
                <a:cxn ang="0">
                  <a:pos x="160" y="85"/>
                </a:cxn>
                <a:cxn ang="0">
                  <a:pos x="118" y="96"/>
                </a:cxn>
                <a:cxn ang="0">
                  <a:pos x="76" y="102"/>
                </a:cxn>
                <a:cxn ang="0">
                  <a:pos x="26" y="71"/>
                </a:cxn>
                <a:cxn ang="0">
                  <a:pos x="0" y="20"/>
                </a:cxn>
                <a:cxn ang="0">
                  <a:pos x="4" y="5"/>
                </a:cxn>
                <a:cxn ang="0">
                  <a:pos x="17" y="0"/>
                </a:cxn>
                <a:cxn ang="0">
                  <a:pos x="37" y="16"/>
                </a:cxn>
                <a:cxn ang="0">
                  <a:pos x="37" y="16"/>
                </a:cxn>
                <a:cxn ang="0">
                  <a:pos x="37" y="16"/>
                </a:cxn>
              </a:cxnLst>
              <a:rect l="0" t="0" r="r" b="b"/>
              <a:pathLst>
                <a:path w="166" h="102">
                  <a:moveTo>
                    <a:pt x="37" y="16"/>
                  </a:moveTo>
                  <a:lnTo>
                    <a:pt x="42" y="35"/>
                  </a:lnTo>
                  <a:lnTo>
                    <a:pt x="52" y="48"/>
                  </a:lnTo>
                  <a:lnTo>
                    <a:pt x="67" y="58"/>
                  </a:lnTo>
                  <a:lnTo>
                    <a:pt x="83" y="68"/>
                  </a:lnTo>
                  <a:lnTo>
                    <a:pt x="157" y="70"/>
                  </a:lnTo>
                  <a:lnTo>
                    <a:pt x="166" y="77"/>
                  </a:lnTo>
                  <a:lnTo>
                    <a:pt x="160" y="85"/>
                  </a:lnTo>
                  <a:lnTo>
                    <a:pt x="118" y="96"/>
                  </a:lnTo>
                  <a:lnTo>
                    <a:pt x="76" y="102"/>
                  </a:lnTo>
                  <a:lnTo>
                    <a:pt x="26" y="71"/>
                  </a:lnTo>
                  <a:lnTo>
                    <a:pt x="0" y="20"/>
                  </a:lnTo>
                  <a:lnTo>
                    <a:pt x="4" y="5"/>
                  </a:lnTo>
                  <a:lnTo>
                    <a:pt x="17" y="0"/>
                  </a:lnTo>
                  <a:lnTo>
                    <a:pt x="37" y="16"/>
                  </a:lnTo>
                  <a:lnTo>
                    <a:pt x="37" y="16"/>
                  </a:lnTo>
                  <a:lnTo>
                    <a:pt x="37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435" name="Freeform 51"/>
            <p:cNvSpPr>
              <a:spLocks/>
            </p:cNvSpPr>
            <p:nvPr/>
          </p:nvSpPr>
          <p:spPr bwMode="auto">
            <a:xfrm>
              <a:off x="3382" y="3981"/>
              <a:ext cx="9" cy="30"/>
            </a:xfrm>
            <a:custGeom>
              <a:avLst/>
              <a:gdLst/>
              <a:ahLst/>
              <a:cxnLst>
                <a:cxn ang="0">
                  <a:pos x="24" y="9"/>
                </a:cxn>
                <a:cxn ang="0">
                  <a:pos x="27" y="38"/>
                </a:cxn>
                <a:cxn ang="0">
                  <a:pos x="22" y="83"/>
                </a:cxn>
                <a:cxn ang="0">
                  <a:pos x="14" y="91"/>
                </a:cxn>
                <a:cxn ang="0">
                  <a:pos x="5" y="83"/>
                </a:cxn>
                <a:cxn ang="0">
                  <a:pos x="0" y="38"/>
                </a:cxn>
                <a:cxn ang="0">
                  <a:pos x="3" y="9"/>
                </a:cxn>
                <a:cxn ang="0">
                  <a:pos x="14" y="0"/>
                </a:cxn>
                <a:cxn ang="0">
                  <a:pos x="24" y="9"/>
                </a:cxn>
                <a:cxn ang="0">
                  <a:pos x="24" y="9"/>
                </a:cxn>
                <a:cxn ang="0">
                  <a:pos x="24" y="9"/>
                </a:cxn>
              </a:cxnLst>
              <a:rect l="0" t="0" r="r" b="b"/>
              <a:pathLst>
                <a:path w="27" h="91">
                  <a:moveTo>
                    <a:pt x="24" y="9"/>
                  </a:moveTo>
                  <a:lnTo>
                    <a:pt x="27" y="38"/>
                  </a:lnTo>
                  <a:lnTo>
                    <a:pt x="22" y="83"/>
                  </a:lnTo>
                  <a:lnTo>
                    <a:pt x="14" y="91"/>
                  </a:lnTo>
                  <a:lnTo>
                    <a:pt x="5" y="83"/>
                  </a:lnTo>
                  <a:lnTo>
                    <a:pt x="0" y="38"/>
                  </a:lnTo>
                  <a:lnTo>
                    <a:pt x="3" y="9"/>
                  </a:lnTo>
                  <a:lnTo>
                    <a:pt x="14" y="0"/>
                  </a:lnTo>
                  <a:lnTo>
                    <a:pt x="24" y="9"/>
                  </a:lnTo>
                  <a:lnTo>
                    <a:pt x="24" y="9"/>
                  </a:lnTo>
                  <a:lnTo>
                    <a:pt x="24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436" name="Freeform 52"/>
            <p:cNvSpPr>
              <a:spLocks/>
            </p:cNvSpPr>
            <p:nvPr/>
          </p:nvSpPr>
          <p:spPr bwMode="auto">
            <a:xfrm>
              <a:off x="3128" y="3918"/>
              <a:ext cx="12" cy="25"/>
            </a:xfrm>
            <a:custGeom>
              <a:avLst/>
              <a:gdLst/>
              <a:ahLst/>
              <a:cxnLst>
                <a:cxn ang="0">
                  <a:pos x="28" y="15"/>
                </a:cxn>
                <a:cxn ang="0">
                  <a:pos x="36" y="66"/>
                </a:cxn>
                <a:cxn ang="0">
                  <a:pos x="31" y="77"/>
                </a:cxn>
                <a:cxn ang="0">
                  <a:pos x="20" y="73"/>
                </a:cxn>
                <a:cxn ang="0">
                  <a:pos x="0" y="17"/>
                </a:cxn>
                <a:cxn ang="0">
                  <a:pos x="3" y="4"/>
                </a:cxn>
                <a:cxn ang="0">
                  <a:pos x="11" y="0"/>
                </a:cxn>
                <a:cxn ang="0">
                  <a:pos x="28" y="15"/>
                </a:cxn>
                <a:cxn ang="0">
                  <a:pos x="28" y="15"/>
                </a:cxn>
                <a:cxn ang="0">
                  <a:pos x="28" y="15"/>
                </a:cxn>
              </a:cxnLst>
              <a:rect l="0" t="0" r="r" b="b"/>
              <a:pathLst>
                <a:path w="36" h="77">
                  <a:moveTo>
                    <a:pt x="28" y="15"/>
                  </a:moveTo>
                  <a:lnTo>
                    <a:pt x="36" y="66"/>
                  </a:lnTo>
                  <a:lnTo>
                    <a:pt x="31" y="77"/>
                  </a:lnTo>
                  <a:lnTo>
                    <a:pt x="20" y="73"/>
                  </a:lnTo>
                  <a:lnTo>
                    <a:pt x="0" y="17"/>
                  </a:lnTo>
                  <a:lnTo>
                    <a:pt x="3" y="4"/>
                  </a:lnTo>
                  <a:lnTo>
                    <a:pt x="11" y="0"/>
                  </a:lnTo>
                  <a:lnTo>
                    <a:pt x="28" y="15"/>
                  </a:lnTo>
                  <a:lnTo>
                    <a:pt x="28" y="15"/>
                  </a:lnTo>
                  <a:lnTo>
                    <a:pt x="28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437" name="Freeform 53"/>
            <p:cNvSpPr>
              <a:spLocks/>
            </p:cNvSpPr>
            <p:nvPr/>
          </p:nvSpPr>
          <p:spPr bwMode="auto">
            <a:xfrm>
              <a:off x="3129" y="3902"/>
              <a:ext cx="221" cy="22"/>
            </a:xfrm>
            <a:custGeom>
              <a:avLst/>
              <a:gdLst/>
              <a:ahLst/>
              <a:cxnLst>
                <a:cxn ang="0">
                  <a:pos x="1" y="48"/>
                </a:cxn>
                <a:cxn ang="0">
                  <a:pos x="66" y="41"/>
                </a:cxn>
                <a:cxn ang="0">
                  <a:pos x="336" y="11"/>
                </a:cxn>
                <a:cxn ang="0">
                  <a:pos x="496" y="0"/>
                </a:cxn>
                <a:cxn ang="0">
                  <a:pos x="655" y="3"/>
                </a:cxn>
                <a:cxn ang="0">
                  <a:pos x="663" y="12"/>
                </a:cxn>
                <a:cxn ang="0">
                  <a:pos x="655" y="20"/>
                </a:cxn>
                <a:cxn ang="0">
                  <a:pos x="324" y="39"/>
                </a:cxn>
                <a:cxn ang="0">
                  <a:pos x="67" y="63"/>
                </a:cxn>
                <a:cxn ang="0">
                  <a:pos x="13" y="66"/>
                </a:cxn>
                <a:cxn ang="0">
                  <a:pos x="0" y="58"/>
                </a:cxn>
                <a:cxn ang="0">
                  <a:pos x="1" y="48"/>
                </a:cxn>
                <a:cxn ang="0">
                  <a:pos x="1" y="48"/>
                </a:cxn>
                <a:cxn ang="0">
                  <a:pos x="1" y="48"/>
                </a:cxn>
              </a:cxnLst>
              <a:rect l="0" t="0" r="r" b="b"/>
              <a:pathLst>
                <a:path w="663" h="66">
                  <a:moveTo>
                    <a:pt x="1" y="48"/>
                  </a:moveTo>
                  <a:lnTo>
                    <a:pt x="66" y="41"/>
                  </a:lnTo>
                  <a:lnTo>
                    <a:pt x="336" y="11"/>
                  </a:lnTo>
                  <a:lnTo>
                    <a:pt x="496" y="0"/>
                  </a:lnTo>
                  <a:lnTo>
                    <a:pt x="655" y="3"/>
                  </a:lnTo>
                  <a:lnTo>
                    <a:pt x="663" y="12"/>
                  </a:lnTo>
                  <a:lnTo>
                    <a:pt x="655" y="20"/>
                  </a:lnTo>
                  <a:lnTo>
                    <a:pt x="324" y="39"/>
                  </a:lnTo>
                  <a:lnTo>
                    <a:pt x="67" y="63"/>
                  </a:lnTo>
                  <a:lnTo>
                    <a:pt x="13" y="66"/>
                  </a:lnTo>
                  <a:lnTo>
                    <a:pt x="0" y="58"/>
                  </a:lnTo>
                  <a:lnTo>
                    <a:pt x="1" y="48"/>
                  </a:lnTo>
                  <a:lnTo>
                    <a:pt x="1" y="48"/>
                  </a:lnTo>
                  <a:lnTo>
                    <a:pt x="1" y="4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438" name="Freeform 54"/>
            <p:cNvSpPr>
              <a:spLocks/>
            </p:cNvSpPr>
            <p:nvPr/>
          </p:nvSpPr>
          <p:spPr bwMode="auto">
            <a:xfrm>
              <a:off x="3343" y="3903"/>
              <a:ext cx="9" cy="29"/>
            </a:xfrm>
            <a:custGeom>
              <a:avLst/>
              <a:gdLst/>
              <a:ahLst/>
              <a:cxnLst>
                <a:cxn ang="0">
                  <a:pos x="26" y="14"/>
                </a:cxn>
                <a:cxn ang="0">
                  <a:pos x="21" y="80"/>
                </a:cxn>
                <a:cxn ang="0">
                  <a:pos x="12" y="88"/>
                </a:cxn>
                <a:cxn ang="0">
                  <a:pos x="4" y="80"/>
                </a:cxn>
                <a:cxn ang="0">
                  <a:pos x="0" y="14"/>
                </a:cxn>
                <a:cxn ang="0">
                  <a:pos x="4" y="4"/>
                </a:cxn>
                <a:cxn ang="0">
                  <a:pos x="12" y="0"/>
                </a:cxn>
                <a:cxn ang="0">
                  <a:pos x="26" y="14"/>
                </a:cxn>
                <a:cxn ang="0">
                  <a:pos x="26" y="14"/>
                </a:cxn>
                <a:cxn ang="0">
                  <a:pos x="26" y="14"/>
                </a:cxn>
              </a:cxnLst>
              <a:rect l="0" t="0" r="r" b="b"/>
              <a:pathLst>
                <a:path w="26" h="88">
                  <a:moveTo>
                    <a:pt x="26" y="14"/>
                  </a:moveTo>
                  <a:lnTo>
                    <a:pt x="21" y="80"/>
                  </a:lnTo>
                  <a:lnTo>
                    <a:pt x="12" y="88"/>
                  </a:lnTo>
                  <a:lnTo>
                    <a:pt x="4" y="80"/>
                  </a:lnTo>
                  <a:lnTo>
                    <a:pt x="0" y="14"/>
                  </a:lnTo>
                  <a:lnTo>
                    <a:pt x="4" y="4"/>
                  </a:lnTo>
                  <a:lnTo>
                    <a:pt x="12" y="0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439" name="Freeform 55"/>
            <p:cNvSpPr>
              <a:spLocks/>
            </p:cNvSpPr>
            <p:nvPr/>
          </p:nvSpPr>
          <p:spPr bwMode="auto">
            <a:xfrm>
              <a:off x="3298" y="3915"/>
              <a:ext cx="8" cy="22"/>
            </a:xfrm>
            <a:custGeom>
              <a:avLst/>
              <a:gdLst/>
              <a:ahLst/>
              <a:cxnLst>
                <a:cxn ang="0">
                  <a:pos x="25" y="12"/>
                </a:cxn>
                <a:cxn ang="0">
                  <a:pos x="21" y="59"/>
                </a:cxn>
                <a:cxn ang="0">
                  <a:pos x="12" y="66"/>
                </a:cxn>
                <a:cxn ang="0">
                  <a:pos x="5" y="57"/>
                </a:cxn>
                <a:cxn ang="0">
                  <a:pos x="0" y="12"/>
                </a:cxn>
                <a:cxn ang="0">
                  <a:pos x="4" y="3"/>
                </a:cxn>
                <a:cxn ang="0">
                  <a:pos x="12" y="0"/>
                </a:cxn>
                <a:cxn ang="0">
                  <a:pos x="25" y="12"/>
                </a:cxn>
                <a:cxn ang="0">
                  <a:pos x="25" y="12"/>
                </a:cxn>
                <a:cxn ang="0">
                  <a:pos x="25" y="12"/>
                </a:cxn>
              </a:cxnLst>
              <a:rect l="0" t="0" r="r" b="b"/>
              <a:pathLst>
                <a:path w="25" h="66">
                  <a:moveTo>
                    <a:pt x="25" y="12"/>
                  </a:moveTo>
                  <a:lnTo>
                    <a:pt x="21" y="59"/>
                  </a:lnTo>
                  <a:lnTo>
                    <a:pt x="12" y="66"/>
                  </a:lnTo>
                  <a:lnTo>
                    <a:pt x="5" y="57"/>
                  </a:lnTo>
                  <a:lnTo>
                    <a:pt x="0" y="12"/>
                  </a:lnTo>
                  <a:lnTo>
                    <a:pt x="4" y="3"/>
                  </a:lnTo>
                  <a:lnTo>
                    <a:pt x="12" y="0"/>
                  </a:lnTo>
                  <a:lnTo>
                    <a:pt x="25" y="12"/>
                  </a:lnTo>
                  <a:lnTo>
                    <a:pt x="25" y="12"/>
                  </a:lnTo>
                  <a:lnTo>
                    <a:pt x="25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440" name="Freeform 56"/>
            <p:cNvSpPr>
              <a:spLocks/>
            </p:cNvSpPr>
            <p:nvPr/>
          </p:nvSpPr>
          <p:spPr bwMode="auto">
            <a:xfrm>
              <a:off x="3256" y="3914"/>
              <a:ext cx="11" cy="22"/>
            </a:xfrm>
            <a:custGeom>
              <a:avLst/>
              <a:gdLst/>
              <a:ahLst/>
              <a:cxnLst>
                <a:cxn ang="0">
                  <a:pos x="31" y="9"/>
                </a:cxn>
                <a:cxn ang="0">
                  <a:pos x="26" y="53"/>
                </a:cxn>
                <a:cxn ang="0">
                  <a:pos x="18" y="66"/>
                </a:cxn>
                <a:cxn ang="0">
                  <a:pos x="9" y="56"/>
                </a:cxn>
                <a:cxn ang="0">
                  <a:pos x="0" y="8"/>
                </a:cxn>
                <a:cxn ang="0">
                  <a:pos x="5" y="1"/>
                </a:cxn>
                <a:cxn ang="0">
                  <a:pos x="16" y="0"/>
                </a:cxn>
                <a:cxn ang="0">
                  <a:pos x="31" y="9"/>
                </a:cxn>
                <a:cxn ang="0">
                  <a:pos x="31" y="9"/>
                </a:cxn>
                <a:cxn ang="0">
                  <a:pos x="31" y="9"/>
                </a:cxn>
              </a:cxnLst>
              <a:rect l="0" t="0" r="r" b="b"/>
              <a:pathLst>
                <a:path w="31" h="66">
                  <a:moveTo>
                    <a:pt x="31" y="9"/>
                  </a:moveTo>
                  <a:lnTo>
                    <a:pt x="26" y="53"/>
                  </a:lnTo>
                  <a:lnTo>
                    <a:pt x="18" y="66"/>
                  </a:lnTo>
                  <a:lnTo>
                    <a:pt x="9" y="56"/>
                  </a:lnTo>
                  <a:lnTo>
                    <a:pt x="0" y="8"/>
                  </a:lnTo>
                  <a:lnTo>
                    <a:pt x="5" y="1"/>
                  </a:lnTo>
                  <a:lnTo>
                    <a:pt x="16" y="0"/>
                  </a:lnTo>
                  <a:lnTo>
                    <a:pt x="31" y="9"/>
                  </a:lnTo>
                  <a:lnTo>
                    <a:pt x="31" y="9"/>
                  </a:lnTo>
                  <a:lnTo>
                    <a:pt x="31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441" name="Freeform 57"/>
            <p:cNvSpPr>
              <a:spLocks/>
            </p:cNvSpPr>
            <p:nvPr/>
          </p:nvSpPr>
          <p:spPr bwMode="auto">
            <a:xfrm>
              <a:off x="3209" y="3913"/>
              <a:ext cx="9" cy="23"/>
            </a:xfrm>
            <a:custGeom>
              <a:avLst/>
              <a:gdLst/>
              <a:ahLst/>
              <a:cxnLst>
                <a:cxn ang="0">
                  <a:pos x="29" y="14"/>
                </a:cxn>
                <a:cxn ang="0">
                  <a:pos x="26" y="58"/>
                </a:cxn>
                <a:cxn ang="0">
                  <a:pos x="16" y="70"/>
                </a:cxn>
                <a:cxn ang="0">
                  <a:pos x="6" y="60"/>
                </a:cxn>
                <a:cxn ang="0">
                  <a:pos x="0" y="14"/>
                </a:cxn>
                <a:cxn ang="0">
                  <a:pos x="4" y="5"/>
                </a:cxn>
                <a:cxn ang="0">
                  <a:pos x="14" y="0"/>
                </a:cxn>
                <a:cxn ang="0">
                  <a:pos x="29" y="14"/>
                </a:cxn>
                <a:cxn ang="0">
                  <a:pos x="29" y="14"/>
                </a:cxn>
                <a:cxn ang="0">
                  <a:pos x="29" y="14"/>
                </a:cxn>
              </a:cxnLst>
              <a:rect l="0" t="0" r="r" b="b"/>
              <a:pathLst>
                <a:path w="29" h="70">
                  <a:moveTo>
                    <a:pt x="29" y="14"/>
                  </a:moveTo>
                  <a:lnTo>
                    <a:pt x="26" y="58"/>
                  </a:lnTo>
                  <a:lnTo>
                    <a:pt x="16" y="70"/>
                  </a:lnTo>
                  <a:lnTo>
                    <a:pt x="6" y="60"/>
                  </a:lnTo>
                  <a:lnTo>
                    <a:pt x="0" y="14"/>
                  </a:lnTo>
                  <a:lnTo>
                    <a:pt x="4" y="5"/>
                  </a:lnTo>
                  <a:lnTo>
                    <a:pt x="14" y="0"/>
                  </a:lnTo>
                  <a:lnTo>
                    <a:pt x="29" y="14"/>
                  </a:lnTo>
                  <a:lnTo>
                    <a:pt x="29" y="14"/>
                  </a:lnTo>
                  <a:lnTo>
                    <a:pt x="29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442" name="Freeform 58"/>
            <p:cNvSpPr>
              <a:spLocks/>
            </p:cNvSpPr>
            <p:nvPr/>
          </p:nvSpPr>
          <p:spPr bwMode="auto">
            <a:xfrm>
              <a:off x="3167" y="3915"/>
              <a:ext cx="10" cy="25"/>
            </a:xfrm>
            <a:custGeom>
              <a:avLst/>
              <a:gdLst/>
              <a:ahLst/>
              <a:cxnLst>
                <a:cxn ang="0">
                  <a:pos x="31" y="11"/>
                </a:cxn>
                <a:cxn ang="0">
                  <a:pos x="29" y="32"/>
                </a:cxn>
                <a:cxn ang="0">
                  <a:pos x="29" y="66"/>
                </a:cxn>
                <a:cxn ang="0">
                  <a:pos x="21" y="75"/>
                </a:cxn>
                <a:cxn ang="0">
                  <a:pos x="13" y="66"/>
                </a:cxn>
                <a:cxn ang="0">
                  <a:pos x="4" y="34"/>
                </a:cxn>
                <a:cxn ang="0">
                  <a:pos x="0" y="10"/>
                </a:cxn>
                <a:cxn ang="0">
                  <a:pos x="4" y="2"/>
                </a:cxn>
                <a:cxn ang="0">
                  <a:pos x="16" y="0"/>
                </a:cxn>
                <a:cxn ang="0">
                  <a:pos x="31" y="11"/>
                </a:cxn>
                <a:cxn ang="0">
                  <a:pos x="31" y="11"/>
                </a:cxn>
                <a:cxn ang="0">
                  <a:pos x="31" y="11"/>
                </a:cxn>
              </a:cxnLst>
              <a:rect l="0" t="0" r="r" b="b"/>
              <a:pathLst>
                <a:path w="31" h="75">
                  <a:moveTo>
                    <a:pt x="31" y="11"/>
                  </a:moveTo>
                  <a:lnTo>
                    <a:pt x="29" y="32"/>
                  </a:lnTo>
                  <a:lnTo>
                    <a:pt x="29" y="66"/>
                  </a:lnTo>
                  <a:lnTo>
                    <a:pt x="21" y="75"/>
                  </a:lnTo>
                  <a:lnTo>
                    <a:pt x="13" y="66"/>
                  </a:lnTo>
                  <a:lnTo>
                    <a:pt x="4" y="34"/>
                  </a:lnTo>
                  <a:lnTo>
                    <a:pt x="0" y="10"/>
                  </a:lnTo>
                  <a:lnTo>
                    <a:pt x="4" y="2"/>
                  </a:lnTo>
                  <a:lnTo>
                    <a:pt x="16" y="0"/>
                  </a:lnTo>
                  <a:lnTo>
                    <a:pt x="31" y="11"/>
                  </a:lnTo>
                  <a:lnTo>
                    <a:pt x="31" y="11"/>
                  </a:lnTo>
                  <a:lnTo>
                    <a:pt x="31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443" name="Freeform 59"/>
            <p:cNvSpPr>
              <a:spLocks/>
            </p:cNvSpPr>
            <p:nvPr/>
          </p:nvSpPr>
          <p:spPr bwMode="auto">
            <a:xfrm>
              <a:off x="3289" y="3605"/>
              <a:ext cx="79" cy="34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34" y="5"/>
                </a:cxn>
                <a:cxn ang="0">
                  <a:pos x="187" y="24"/>
                </a:cxn>
                <a:cxn ang="0">
                  <a:pos x="229" y="63"/>
                </a:cxn>
                <a:cxn ang="0">
                  <a:pos x="236" y="76"/>
                </a:cxn>
                <a:cxn ang="0">
                  <a:pos x="239" y="90"/>
                </a:cxn>
                <a:cxn ang="0">
                  <a:pos x="230" y="101"/>
                </a:cxn>
                <a:cxn ang="0">
                  <a:pos x="205" y="95"/>
                </a:cxn>
                <a:cxn ang="0">
                  <a:pos x="197" y="84"/>
                </a:cxn>
                <a:cxn ang="0">
                  <a:pos x="180" y="63"/>
                </a:cxn>
                <a:cxn ang="0">
                  <a:pos x="161" y="47"/>
                </a:cxn>
                <a:cxn ang="0">
                  <a:pos x="139" y="35"/>
                </a:cxn>
                <a:cxn ang="0">
                  <a:pos x="116" y="27"/>
                </a:cxn>
                <a:cxn ang="0">
                  <a:pos x="9" y="17"/>
                </a:cxn>
                <a:cxn ang="0">
                  <a:pos x="0" y="8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</a:cxnLst>
              <a:rect l="0" t="0" r="r" b="b"/>
              <a:pathLst>
                <a:path w="239" h="101">
                  <a:moveTo>
                    <a:pt x="9" y="0"/>
                  </a:moveTo>
                  <a:lnTo>
                    <a:pt x="134" y="5"/>
                  </a:lnTo>
                  <a:lnTo>
                    <a:pt x="187" y="24"/>
                  </a:lnTo>
                  <a:lnTo>
                    <a:pt x="229" y="63"/>
                  </a:lnTo>
                  <a:lnTo>
                    <a:pt x="236" y="76"/>
                  </a:lnTo>
                  <a:lnTo>
                    <a:pt x="239" y="90"/>
                  </a:lnTo>
                  <a:lnTo>
                    <a:pt x="230" y="101"/>
                  </a:lnTo>
                  <a:lnTo>
                    <a:pt x="205" y="95"/>
                  </a:lnTo>
                  <a:lnTo>
                    <a:pt x="197" y="84"/>
                  </a:lnTo>
                  <a:lnTo>
                    <a:pt x="180" y="63"/>
                  </a:lnTo>
                  <a:lnTo>
                    <a:pt x="161" y="47"/>
                  </a:lnTo>
                  <a:lnTo>
                    <a:pt x="139" y="35"/>
                  </a:lnTo>
                  <a:lnTo>
                    <a:pt x="116" y="27"/>
                  </a:lnTo>
                  <a:lnTo>
                    <a:pt x="9" y="17"/>
                  </a:lnTo>
                  <a:lnTo>
                    <a:pt x="0" y="8"/>
                  </a:ln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444" name="Freeform 60"/>
            <p:cNvSpPr>
              <a:spLocks/>
            </p:cNvSpPr>
            <p:nvPr/>
          </p:nvSpPr>
          <p:spPr bwMode="auto">
            <a:xfrm>
              <a:off x="3068" y="3709"/>
              <a:ext cx="63" cy="181"/>
            </a:xfrm>
            <a:custGeom>
              <a:avLst/>
              <a:gdLst/>
              <a:ahLst/>
              <a:cxnLst>
                <a:cxn ang="0">
                  <a:pos x="36" y="16"/>
                </a:cxn>
                <a:cxn ang="0">
                  <a:pos x="44" y="83"/>
                </a:cxn>
                <a:cxn ang="0">
                  <a:pos x="55" y="150"/>
                </a:cxn>
                <a:cxn ang="0">
                  <a:pos x="77" y="200"/>
                </a:cxn>
                <a:cxn ang="0">
                  <a:pos x="129" y="330"/>
                </a:cxn>
                <a:cxn ang="0">
                  <a:pos x="158" y="416"/>
                </a:cxn>
                <a:cxn ang="0">
                  <a:pos x="191" y="515"/>
                </a:cxn>
                <a:cxn ang="0">
                  <a:pos x="190" y="533"/>
                </a:cxn>
                <a:cxn ang="0">
                  <a:pos x="177" y="542"/>
                </a:cxn>
                <a:cxn ang="0">
                  <a:pos x="161" y="542"/>
                </a:cxn>
                <a:cxn ang="0">
                  <a:pos x="150" y="528"/>
                </a:cxn>
                <a:cxn ang="0">
                  <a:pos x="119" y="429"/>
                </a:cxn>
                <a:cxn ang="0">
                  <a:pos x="99" y="339"/>
                </a:cxn>
                <a:cxn ang="0">
                  <a:pos x="38" y="154"/>
                </a:cxn>
                <a:cxn ang="0">
                  <a:pos x="17" y="86"/>
                </a:cxn>
                <a:cxn ang="0">
                  <a:pos x="0" y="17"/>
                </a:cxn>
                <a:cxn ang="0">
                  <a:pos x="5" y="4"/>
                </a:cxn>
                <a:cxn ang="0">
                  <a:pos x="18" y="0"/>
                </a:cxn>
                <a:cxn ang="0">
                  <a:pos x="36" y="16"/>
                </a:cxn>
                <a:cxn ang="0">
                  <a:pos x="36" y="16"/>
                </a:cxn>
              </a:cxnLst>
              <a:rect l="0" t="0" r="r" b="b"/>
              <a:pathLst>
                <a:path w="191" h="542">
                  <a:moveTo>
                    <a:pt x="36" y="16"/>
                  </a:moveTo>
                  <a:lnTo>
                    <a:pt x="44" y="83"/>
                  </a:lnTo>
                  <a:lnTo>
                    <a:pt x="55" y="150"/>
                  </a:lnTo>
                  <a:lnTo>
                    <a:pt x="77" y="200"/>
                  </a:lnTo>
                  <a:lnTo>
                    <a:pt x="129" y="330"/>
                  </a:lnTo>
                  <a:lnTo>
                    <a:pt x="158" y="416"/>
                  </a:lnTo>
                  <a:lnTo>
                    <a:pt x="191" y="515"/>
                  </a:lnTo>
                  <a:lnTo>
                    <a:pt x="190" y="533"/>
                  </a:lnTo>
                  <a:lnTo>
                    <a:pt x="177" y="542"/>
                  </a:lnTo>
                  <a:lnTo>
                    <a:pt x="161" y="542"/>
                  </a:lnTo>
                  <a:lnTo>
                    <a:pt x="150" y="528"/>
                  </a:lnTo>
                  <a:lnTo>
                    <a:pt x="119" y="429"/>
                  </a:lnTo>
                  <a:lnTo>
                    <a:pt x="99" y="339"/>
                  </a:lnTo>
                  <a:lnTo>
                    <a:pt x="38" y="154"/>
                  </a:lnTo>
                  <a:lnTo>
                    <a:pt x="17" y="86"/>
                  </a:lnTo>
                  <a:lnTo>
                    <a:pt x="0" y="17"/>
                  </a:lnTo>
                  <a:lnTo>
                    <a:pt x="5" y="4"/>
                  </a:lnTo>
                  <a:lnTo>
                    <a:pt x="18" y="0"/>
                  </a:lnTo>
                  <a:lnTo>
                    <a:pt x="36" y="16"/>
                  </a:lnTo>
                  <a:lnTo>
                    <a:pt x="36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445" name="Freeform 61"/>
            <p:cNvSpPr>
              <a:spLocks/>
            </p:cNvSpPr>
            <p:nvPr/>
          </p:nvSpPr>
          <p:spPr bwMode="auto">
            <a:xfrm>
              <a:off x="3131" y="3863"/>
              <a:ext cx="227" cy="34"/>
            </a:xfrm>
            <a:custGeom>
              <a:avLst/>
              <a:gdLst/>
              <a:ahLst/>
              <a:cxnLst>
                <a:cxn ang="0">
                  <a:pos x="21" y="73"/>
                </a:cxn>
                <a:cxn ang="0">
                  <a:pos x="144" y="56"/>
                </a:cxn>
                <a:cxn ang="0">
                  <a:pos x="261" y="46"/>
                </a:cxn>
                <a:cxn ang="0">
                  <a:pos x="460" y="19"/>
                </a:cxn>
                <a:cxn ang="0">
                  <a:pos x="554" y="6"/>
                </a:cxn>
                <a:cxn ang="0">
                  <a:pos x="660" y="0"/>
                </a:cxn>
                <a:cxn ang="0">
                  <a:pos x="676" y="7"/>
                </a:cxn>
                <a:cxn ang="0">
                  <a:pos x="681" y="21"/>
                </a:cxn>
                <a:cxn ang="0">
                  <a:pos x="676" y="35"/>
                </a:cxn>
                <a:cxn ang="0">
                  <a:pos x="660" y="41"/>
                </a:cxn>
                <a:cxn ang="0">
                  <a:pos x="462" y="57"/>
                </a:cxn>
                <a:cxn ang="0">
                  <a:pos x="370" y="71"/>
                </a:cxn>
                <a:cxn ang="0">
                  <a:pos x="264" y="81"/>
                </a:cxn>
                <a:cxn ang="0">
                  <a:pos x="0" y="100"/>
                </a:cxn>
                <a:cxn ang="0">
                  <a:pos x="2" y="88"/>
                </a:cxn>
                <a:cxn ang="0">
                  <a:pos x="21" y="73"/>
                </a:cxn>
                <a:cxn ang="0">
                  <a:pos x="21" y="73"/>
                </a:cxn>
                <a:cxn ang="0">
                  <a:pos x="21" y="73"/>
                </a:cxn>
              </a:cxnLst>
              <a:rect l="0" t="0" r="r" b="b"/>
              <a:pathLst>
                <a:path w="681" h="100">
                  <a:moveTo>
                    <a:pt x="21" y="73"/>
                  </a:moveTo>
                  <a:lnTo>
                    <a:pt x="144" y="56"/>
                  </a:lnTo>
                  <a:lnTo>
                    <a:pt x="261" y="46"/>
                  </a:lnTo>
                  <a:lnTo>
                    <a:pt x="460" y="19"/>
                  </a:lnTo>
                  <a:lnTo>
                    <a:pt x="554" y="6"/>
                  </a:lnTo>
                  <a:lnTo>
                    <a:pt x="660" y="0"/>
                  </a:lnTo>
                  <a:lnTo>
                    <a:pt x="676" y="7"/>
                  </a:lnTo>
                  <a:lnTo>
                    <a:pt x="681" y="21"/>
                  </a:lnTo>
                  <a:lnTo>
                    <a:pt x="676" y="35"/>
                  </a:lnTo>
                  <a:lnTo>
                    <a:pt x="660" y="41"/>
                  </a:lnTo>
                  <a:lnTo>
                    <a:pt x="462" y="57"/>
                  </a:lnTo>
                  <a:lnTo>
                    <a:pt x="370" y="71"/>
                  </a:lnTo>
                  <a:lnTo>
                    <a:pt x="264" y="81"/>
                  </a:lnTo>
                  <a:lnTo>
                    <a:pt x="0" y="100"/>
                  </a:lnTo>
                  <a:lnTo>
                    <a:pt x="2" y="88"/>
                  </a:lnTo>
                  <a:lnTo>
                    <a:pt x="21" y="73"/>
                  </a:lnTo>
                  <a:lnTo>
                    <a:pt x="21" y="73"/>
                  </a:lnTo>
                  <a:lnTo>
                    <a:pt x="21" y="7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446" name="Freeform 62"/>
            <p:cNvSpPr>
              <a:spLocks/>
            </p:cNvSpPr>
            <p:nvPr/>
          </p:nvSpPr>
          <p:spPr bwMode="auto">
            <a:xfrm>
              <a:off x="3343" y="3596"/>
              <a:ext cx="47" cy="282"/>
            </a:xfrm>
            <a:custGeom>
              <a:avLst/>
              <a:gdLst/>
              <a:ahLst/>
              <a:cxnLst>
                <a:cxn ang="0">
                  <a:pos x="133" y="11"/>
                </a:cxn>
                <a:cxn ang="0">
                  <a:pos x="141" y="90"/>
                </a:cxn>
                <a:cxn ang="0">
                  <a:pos x="135" y="217"/>
                </a:cxn>
                <a:cxn ang="0">
                  <a:pos x="119" y="326"/>
                </a:cxn>
                <a:cxn ang="0">
                  <a:pos x="98" y="435"/>
                </a:cxn>
                <a:cxn ang="0">
                  <a:pos x="76" y="563"/>
                </a:cxn>
                <a:cxn ang="0">
                  <a:pos x="59" y="698"/>
                </a:cxn>
                <a:cxn ang="0">
                  <a:pos x="53" y="762"/>
                </a:cxn>
                <a:cxn ang="0">
                  <a:pos x="41" y="827"/>
                </a:cxn>
                <a:cxn ang="0">
                  <a:pos x="33" y="841"/>
                </a:cxn>
                <a:cxn ang="0">
                  <a:pos x="17" y="845"/>
                </a:cxn>
                <a:cxn ang="0">
                  <a:pos x="0" y="821"/>
                </a:cxn>
                <a:cxn ang="0">
                  <a:pos x="14" y="696"/>
                </a:cxn>
                <a:cxn ang="0">
                  <a:pos x="33" y="556"/>
                </a:cxn>
                <a:cxn ang="0">
                  <a:pos x="46" y="489"/>
                </a:cxn>
                <a:cxn ang="0">
                  <a:pos x="58" y="429"/>
                </a:cxn>
                <a:cxn ang="0">
                  <a:pos x="83" y="319"/>
                </a:cxn>
                <a:cxn ang="0">
                  <a:pos x="110" y="82"/>
                </a:cxn>
                <a:cxn ang="0">
                  <a:pos x="101" y="35"/>
                </a:cxn>
                <a:cxn ang="0">
                  <a:pos x="106" y="17"/>
                </a:cxn>
                <a:cxn ang="0">
                  <a:pos x="117" y="3"/>
                </a:cxn>
                <a:cxn ang="0">
                  <a:pos x="128" y="0"/>
                </a:cxn>
                <a:cxn ang="0">
                  <a:pos x="133" y="11"/>
                </a:cxn>
                <a:cxn ang="0">
                  <a:pos x="133" y="11"/>
                </a:cxn>
                <a:cxn ang="0">
                  <a:pos x="133" y="11"/>
                </a:cxn>
              </a:cxnLst>
              <a:rect l="0" t="0" r="r" b="b"/>
              <a:pathLst>
                <a:path w="141" h="845">
                  <a:moveTo>
                    <a:pt x="133" y="11"/>
                  </a:moveTo>
                  <a:lnTo>
                    <a:pt x="141" y="90"/>
                  </a:lnTo>
                  <a:lnTo>
                    <a:pt x="135" y="217"/>
                  </a:lnTo>
                  <a:lnTo>
                    <a:pt x="119" y="326"/>
                  </a:lnTo>
                  <a:lnTo>
                    <a:pt x="98" y="435"/>
                  </a:lnTo>
                  <a:lnTo>
                    <a:pt x="76" y="563"/>
                  </a:lnTo>
                  <a:lnTo>
                    <a:pt x="59" y="698"/>
                  </a:lnTo>
                  <a:lnTo>
                    <a:pt x="53" y="762"/>
                  </a:lnTo>
                  <a:lnTo>
                    <a:pt x="41" y="827"/>
                  </a:lnTo>
                  <a:lnTo>
                    <a:pt x="33" y="841"/>
                  </a:lnTo>
                  <a:lnTo>
                    <a:pt x="17" y="845"/>
                  </a:lnTo>
                  <a:lnTo>
                    <a:pt x="0" y="821"/>
                  </a:lnTo>
                  <a:lnTo>
                    <a:pt x="14" y="696"/>
                  </a:lnTo>
                  <a:lnTo>
                    <a:pt x="33" y="556"/>
                  </a:lnTo>
                  <a:lnTo>
                    <a:pt x="46" y="489"/>
                  </a:lnTo>
                  <a:lnTo>
                    <a:pt x="58" y="429"/>
                  </a:lnTo>
                  <a:lnTo>
                    <a:pt x="83" y="319"/>
                  </a:lnTo>
                  <a:lnTo>
                    <a:pt x="110" y="82"/>
                  </a:lnTo>
                  <a:lnTo>
                    <a:pt x="101" y="35"/>
                  </a:lnTo>
                  <a:lnTo>
                    <a:pt x="106" y="17"/>
                  </a:lnTo>
                  <a:lnTo>
                    <a:pt x="117" y="3"/>
                  </a:lnTo>
                  <a:lnTo>
                    <a:pt x="128" y="0"/>
                  </a:lnTo>
                  <a:lnTo>
                    <a:pt x="133" y="11"/>
                  </a:lnTo>
                  <a:lnTo>
                    <a:pt x="133" y="11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447" name="Freeform 63"/>
            <p:cNvSpPr>
              <a:spLocks/>
            </p:cNvSpPr>
            <p:nvPr/>
          </p:nvSpPr>
          <p:spPr bwMode="auto">
            <a:xfrm>
              <a:off x="2920" y="4084"/>
              <a:ext cx="80" cy="92"/>
            </a:xfrm>
            <a:custGeom>
              <a:avLst/>
              <a:gdLst/>
              <a:ahLst/>
              <a:cxnLst>
                <a:cxn ang="0">
                  <a:pos x="240" y="11"/>
                </a:cxn>
                <a:cxn ang="0">
                  <a:pos x="178" y="73"/>
                </a:cxn>
                <a:cxn ang="0">
                  <a:pos x="129" y="134"/>
                </a:cxn>
                <a:cxn ang="0">
                  <a:pos x="82" y="197"/>
                </a:cxn>
                <a:cxn ang="0">
                  <a:pos x="31" y="268"/>
                </a:cxn>
                <a:cxn ang="0">
                  <a:pos x="17" y="275"/>
                </a:cxn>
                <a:cxn ang="0">
                  <a:pos x="4" y="271"/>
                </a:cxn>
                <a:cxn ang="0">
                  <a:pos x="0" y="244"/>
                </a:cxn>
                <a:cxn ang="0">
                  <a:pos x="55" y="175"/>
                </a:cxn>
                <a:cxn ang="0">
                  <a:pos x="108" y="117"/>
                </a:cxn>
                <a:cxn ang="0">
                  <a:pos x="165" y="61"/>
                </a:cxn>
                <a:cxn ang="0">
                  <a:pos x="229" y="0"/>
                </a:cxn>
                <a:cxn ang="0">
                  <a:pos x="240" y="0"/>
                </a:cxn>
                <a:cxn ang="0">
                  <a:pos x="240" y="11"/>
                </a:cxn>
                <a:cxn ang="0">
                  <a:pos x="240" y="11"/>
                </a:cxn>
              </a:cxnLst>
              <a:rect l="0" t="0" r="r" b="b"/>
              <a:pathLst>
                <a:path w="240" h="275">
                  <a:moveTo>
                    <a:pt x="240" y="11"/>
                  </a:moveTo>
                  <a:lnTo>
                    <a:pt x="178" y="73"/>
                  </a:lnTo>
                  <a:lnTo>
                    <a:pt x="129" y="134"/>
                  </a:lnTo>
                  <a:lnTo>
                    <a:pt x="82" y="197"/>
                  </a:lnTo>
                  <a:lnTo>
                    <a:pt x="31" y="268"/>
                  </a:lnTo>
                  <a:lnTo>
                    <a:pt x="17" y="275"/>
                  </a:lnTo>
                  <a:lnTo>
                    <a:pt x="4" y="271"/>
                  </a:lnTo>
                  <a:lnTo>
                    <a:pt x="0" y="244"/>
                  </a:lnTo>
                  <a:lnTo>
                    <a:pt x="55" y="175"/>
                  </a:lnTo>
                  <a:lnTo>
                    <a:pt x="108" y="117"/>
                  </a:lnTo>
                  <a:lnTo>
                    <a:pt x="165" y="61"/>
                  </a:lnTo>
                  <a:lnTo>
                    <a:pt x="229" y="0"/>
                  </a:lnTo>
                  <a:lnTo>
                    <a:pt x="240" y="0"/>
                  </a:lnTo>
                  <a:lnTo>
                    <a:pt x="240" y="11"/>
                  </a:lnTo>
                  <a:lnTo>
                    <a:pt x="240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448" name="Freeform 64"/>
            <p:cNvSpPr>
              <a:spLocks/>
            </p:cNvSpPr>
            <p:nvPr/>
          </p:nvSpPr>
          <p:spPr bwMode="auto">
            <a:xfrm>
              <a:off x="3067" y="3593"/>
              <a:ext cx="311" cy="85"/>
            </a:xfrm>
            <a:custGeom>
              <a:avLst/>
              <a:gdLst/>
              <a:ahLst/>
              <a:cxnLst>
                <a:cxn ang="0">
                  <a:pos x="924" y="16"/>
                </a:cxn>
                <a:cxn ang="0">
                  <a:pos x="810" y="33"/>
                </a:cxn>
                <a:cxn ang="0">
                  <a:pos x="710" y="46"/>
                </a:cxn>
                <a:cxn ang="0">
                  <a:pos x="499" y="79"/>
                </a:cxn>
                <a:cxn ang="0">
                  <a:pos x="385" y="108"/>
                </a:cxn>
                <a:cxn ang="0">
                  <a:pos x="275" y="142"/>
                </a:cxn>
                <a:cxn ang="0">
                  <a:pos x="205" y="161"/>
                </a:cxn>
                <a:cxn ang="0">
                  <a:pos x="143" y="179"/>
                </a:cxn>
                <a:cxn ang="0">
                  <a:pos x="87" y="206"/>
                </a:cxn>
                <a:cxn ang="0">
                  <a:pos x="31" y="249"/>
                </a:cxn>
                <a:cxn ang="0">
                  <a:pos x="18" y="255"/>
                </a:cxn>
                <a:cxn ang="0">
                  <a:pos x="5" y="249"/>
                </a:cxn>
                <a:cxn ang="0">
                  <a:pos x="0" y="238"/>
                </a:cxn>
                <a:cxn ang="0">
                  <a:pos x="5" y="224"/>
                </a:cxn>
                <a:cxn ang="0">
                  <a:pos x="35" y="198"/>
                </a:cxn>
                <a:cxn ang="0">
                  <a:pos x="64" y="177"/>
                </a:cxn>
                <a:cxn ang="0">
                  <a:pos x="125" y="148"/>
                </a:cxn>
                <a:cxn ang="0">
                  <a:pos x="190" y="128"/>
                </a:cxn>
                <a:cxn ang="0">
                  <a:pos x="265" y="108"/>
                </a:cxn>
                <a:cxn ang="0">
                  <a:pos x="377" y="73"/>
                </a:cxn>
                <a:cxn ang="0">
                  <a:pos x="491" y="45"/>
                </a:cxn>
                <a:cxn ang="0">
                  <a:pos x="701" y="11"/>
                </a:cxn>
                <a:cxn ang="0">
                  <a:pos x="802" y="3"/>
                </a:cxn>
                <a:cxn ang="0">
                  <a:pos x="921" y="0"/>
                </a:cxn>
                <a:cxn ang="0">
                  <a:pos x="932" y="7"/>
                </a:cxn>
                <a:cxn ang="0">
                  <a:pos x="924" y="16"/>
                </a:cxn>
                <a:cxn ang="0">
                  <a:pos x="924" y="16"/>
                </a:cxn>
              </a:cxnLst>
              <a:rect l="0" t="0" r="r" b="b"/>
              <a:pathLst>
                <a:path w="932" h="255">
                  <a:moveTo>
                    <a:pt x="924" y="16"/>
                  </a:moveTo>
                  <a:lnTo>
                    <a:pt x="810" y="33"/>
                  </a:lnTo>
                  <a:lnTo>
                    <a:pt x="710" y="46"/>
                  </a:lnTo>
                  <a:lnTo>
                    <a:pt x="499" y="79"/>
                  </a:lnTo>
                  <a:lnTo>
                    <a:pt x="385" y="108"/>
                  </a:lnTo>
                  <a:lnTo>
                    <a:pt x="275" y="142"/>
                  </a:lnTo>
                  <a:lnTo>
                    <a:pt x="205" y="161"/>
                  </a:lnTo>
                  <a:lnTo>
                    <a:pt x="143" y="179"/>
                  </a:lnTo>
                  <a:lnTo>
                    <a:pt x="87" y="206"/>
                  </a:lnTo>
                  <a:lnTo>
                    <a:pt x="31" y="249"/>
                  </a:lnTo>
                  <a:lnTo>
                    <a:pt x="18" y="255"/>
                  </a:lnTo>
                  <a:lnTo>
                    <a:pt x="5" y="249"/>
                  </a:lnTo>
                  <a:lnTo>
                    <a:pt x="0" y="238"/>
                  </a:lnTo>
                  <a:lnTo>
                    <a:pt x="5" y="224"/>
                  </a:lnTo>
                  <a:lnTo>
                    <a:pt x="35" y="198"/>
                  </a:lnTo>
                  <a:lnTo>
                    <a:pt x="64" y="177"/>
                  </a:lnTo>
                  <a:lnTo>
                    <a:pt x="125" y="148"/>
                  </a:lnTo>
                  <a:lnTo>
                    <a:pt x="190" y="128"/>
                  </a:lnTo>
                  <a:lnTo>
                    <a:pt x="265" y="108"/>
                  </a:lnTo>
                  <a:lnTo>
                    <a:pt x="377" y="73"/>
                  </a:lnTo>
                  <a:lnTo>
                    <a:pt x="491" y="45"/>
                  </a:lnTo>
                  <a:lnTo>
                    <a:pt x="701" y="11"/>
                  </a:lnTo>
                  <a:lnTo>
                    <a:pt x="802" y="3"/>
                  </a:lnTo>
                  <a:lnTo>
                    <a:pt x="921" y="0"/>
                  </a:lnTo>
                  <a:lnTo>
                    <a:pt x="932" y="7"/>
                  </a:lnTo>
                  <a:lnTo>
                    <a:pt x="924" y="16"/>
                  </a:lnTo>
                  <a:lnTo>
                    <a:pt x="924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449" name="Freeform 65"/>
            <p:cNvSpPr>
              <a:spLocks/>
            </p:cNvSpPr>
            <p:nvPr/>
          </p:nvSpPr>
          <p:spPr bwMode="auto">
            <a:xfrm>
              <a:off x="3087" y="3618"/>
              <a:ext cx="127" cy="142"/>
            </a:xfrm>
            <a:custGeom>
              <a:avLst/>
              <a:gdLst/>
              <a:ahLst/>
              <a:cxnLst>
                <a:cxn ang="0">
                  <a:pos x="25" y="420"/>
                </a:cxn>
                <a:cxn ang="0">
                  <a:pos x="0" y="251"/>
                </a:cxn>
                <a:cxn ang="0">
                  <a:pos x="4" y="214"/>
                </a:cxn>
                <a:cxn ang="0">
                  <a:pos x="16" y="176"/>
                </a:cxn>
                <a:cxn ang="0">
                  <a:pos x="34" y="142"/>
                </a:cxn>
                <a:cxn ang="0">
                  <a:pos x="61" y="108"/>
                </a:cxn>
                <a:cxn ang="0">
                  <a:pos x="116" y="75"/>
                </a:cxn>
                <a:cxn ang="0">
                  <a:pos x="182" y="50"/>
                </a:cxn>
                <a:cxn ang="0">
                  <a:pos x="241" y="33"/>
                </a:cxn>
                <a:cxn ang="0">
                  <a:pos x="301" y="17"/>
                </a:cxn>
                <a:cxn ang="0">
                  <a:pos x="371" y="0"/>
                </a:cxn>
                <a:cxn ang="0">
                  <a:pos x="381" y="5"/>
                </a:cxn>
                <a:cxn ang="0">
                  <a:pos x="376" y="15"/>
                </a:cxn>
                <a:cxn ang="0">
                  <a:pos x="309" y="37"/>
                </a:cxn>
                <a:cxn ang="0">
                  <a:pos x="253" y="60"/>
                </a:cxn>
                <a:cxn ang="0">
                  <a:pos x="196" y="85"/>
                </a:cxn>
                <a:cxn ang="0">
                  <a:pos x="133" y="113"/>
                </a:cxn>
                <a:cxn ang="0">
                  <a:pos x="91" y="138"/>
                </a:cxn>
                <a:cxn ang="0">
                  <a:pos x="65" y="169"/>
                </a:cxn>
                <a:cxn ang="0">
                  <a:pos x="46" y="200"/>
                </a:cxn>
                <a:cxn ang="0">
                  <a:pos x="27" y="266"/>
                </a:cxn>
                <a:cxn ang="0">
                  <a:pos x="28" y="337"/>
                </a:cxn>
                <a:cxn ang="0">
                  <a:pos x="42" y="416"/>
                </a:cxn>
                <a:cxn ang="0">
                  <a:pos x="35" y="426"/>
                </a:cxn>
                <a:cxn ang="0">
                  <a:pos x="25" y="420"/>
                </a:cxn>
                <a:cxn ang="0">
                  <a:pos x="25" y="420"/>
                </a:cxn>
              </a:cxnLst>
              <a:rect l="0" t="0" r="r" b="b"/>
              <a:pathLst>
                <a:path w="381" h="426">
                  <a:moveTo>
                    <a:pt x="25" y="420"/>
                  </a:moveTo>
                  <a:lnTo>
                    <a:pt x="0" y="251"/>
                  </a:lnTo>
                  <a:lnTo>
                    <a:pt x="4" y="214"/>
                  </a:lnTo>
                  <a:lnTo>
                    <a:pt x="16" y="176"/>
                  </a:lnTo>
                  <a:lnTo>
                    <a:pt x="34" y="142"/>
                  </a:lnTo>
                  <a:lnTo>
                    <a:pt x="61" y="108"/>
                  </a:lnTo>
                  <a:lnTo>
                    <a:pt x="116" y="75"/>
                  </a:lnTo>
                  <a:lnTo>
                    <a:pt x="182" y="50"/>
                  </a:lnTo>
                  <a:lnTo>
                    <a:pt x="241" y="33"/>
                  </a:lnTo>
                  <a:lnTo>
                    <a:pt x="301" y="17"/>
                  </a:lnTo>
                  <a:lnTo>
                    <a:pt x="371" y="0"/>
                  </a:lnTo>
                  <a:lnTo>
                    <a:pt x="381" y="5"/>
                  </a:lnTo>
                  <a:lnTo>
                    <a:pt x="376" y="15"/>
                  </a:lnTo>
                  <a:lnTo>
                    <a:pt x="309" y="37"/>
                  </a:lnTo>
                  <a:lnTo>
                    <a:pt x="253" y="60"/>
                  </a:lnTo>
                  <a:lnTo>
                    <a:pt x="196" y="85"/>
                  </a:lnTo>
                  <a:lnTo>
                    <a:pt x="133" y="113"/>
                  </a:lnTo>
                  <a:lnTo>
                    <a:pt x="91" y="138"/>
                  </a:lnTo>
                  <a:lnTo>
                    <a:pt x="65" y="169"/>
                  </a:lnTo>
                  <a:lnTo>
                    <a:pt x="46" y="200"/>
                  </a:lnTo>
                  <a:lnTo>
                    <a:pt x="27" y="266"/>
                  </a:lnTo>
                  <a:lnTo>
                    <a:pt x="28" y="337"/>
                  </a:lnTo>
                  <a:lnTo>
                    <a:pt x="42" y="416"/>
                  </a:lnTo>
                  <a:lnTo>
                    <a:pt x="35" y="426"/>
                  </a:lnTo>
                  <a:lnTo>
                    <a:pt x="25" y="420"/>
                  </a:lnTo>
                  <a:lnTo>
                    <a:pt x="25" y="4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450" name="Freeform 66"/>
            <p:cNvSpPr>
              <a:spLocks/>
            </p:cNvSpPr>
            <p:nvPr/>
          </p:nvSpPr>
          <p:spPr bwMode="auto">
            <a:xfrm>
              <a:off x="3029" y="4030"/>
              <a:ext cx="12" cy="48"/>
            </a:xfrm>
            <a:custGeom>
              <a:avLst/>
              <a:gdLst/>
              <a:ahLst/>
              <a:cxnLst>
                <a:cxn ang="0">
                  <a:pos x="24" y="46"/>
                </a:cxn>
                <a:cxn ang="0">
                  <a:pos x="24" y="75"/>
                </a:cxn>
                <a:cxn ang="0">
                  <a:pos x="34" y="143"/>
                </a:cxn>
                <a:cxn ang="0">
                  <a:pos x="1" y="143"/>
                </a:cxn>
                <a:cxn ang="0">
                  <a:pos x="0" y="5"/>
                </a:cxn>
                <a:cxn ang="0">
                  <a:pos x="21" y="0"/>
                </a:cxn>
                <a:cxn ang="0">
                  <a:pos x="29" y="13"/>
                </a:cxn>
                <a:cxn ang="0">
                  <a:pos x="24" y="46"/>
                </a:cxn>
                <a:cxn ang="0">
                  <a:pos x="24" y="46"/>
                </a:cxn>
              </a:cxnLst>
              <a:rect l="0" t="0" r="r" b="b"/>
              <a:pathLst>
                <a:path w="34" h="143">
                  <a:moveTo>
                    <a:pt x="24" y="46"/>
                  </a:moveTo>
                  <a:lnTo>
                    <a:pt x="24" y="75"/>
                  </a:lnTo>
                  <a:lnTo>
                    <a:pt x="34" y="143"/>
                  </a:lnTo>
                  <a:lnTo>
                    <a:pt x="1" y="143"/>
                  </a:lnTo>
                  <a:lnTo>
                    <a:pt x="0" y="5"/>
                  </a:lnTo>
                  <a:lnTo>
                    <a:pt x="21" y="0"/>
                  </a:lnTo>
                  <a:lnTo>
                    <a:pt x="29" y="13"/>
                  </a:lnTo>
                  <a:lnTo>
                    <a:pt x="24" y="46"/>
                  </a:lnTo>
                  <a:lnTo>
                    <a:pt x="24" y="4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pic>
        <p:nvPicPr>
          <p:cNvPr id="144451" name="Picture 67" descr="IN01108_"/>
          <p:cNvPicPr>
            <a:picLocks noChangeAspect="1" noChangeArrowheads="1"/>
          </p:cNvPicPr>
          <p:nvPr/>
        </p:nvPicPr>
        <p:blipFill>
          <a:blip r:embed="rId3" cstate="print">
            <a:lum bright="50000" contrast="-54000"/>
          </a:blip>
          <a:srcRect/>
          <a:stretch>
            <a:fillRect/>
          </a:stretch>
        </p:blipFill>
        <p:spPr bwMode="auto">
          <a:xfrm>
            <a:off x="1516212" y="4545013"/>
            <a:ext cx="1050925" cy="1370012"/>
          </a:xfrm>
          <a:prstGeom prst="rect">
            <a:avLst/>
          </a:prstGeom>
          <a:noFill/>
        </p:spPr>
      </p:pic>
      <p:pic>
        <p:nvPicPr>
          <p:cNvPr id="144452" name="Picture 68" descr="TN00686_"/>
          <p:cNvPicPr>
            <a:picLocks noChangeAspect="1" noChangeArrowheads="1"/>
          </p:cNvPicPr>
          <p:nvPr/>
        </p:nvPicPr>
        <p:blipFill>
          <a:blip r:embed="rId4" cstate="print">
            <a:lum bright="70000" contrast="-50000"/>
          </a:blip>
          <a:srcRect/>
          <a:stretch>
            <a:fillRect/>
          </a:stretch>
        </p:blipFill>
        <p:spPr bwMode="auto">
          <a:xfrm>
            <a:off x="3776812" y="3814763"/>
            <a:ext cx="1146175" cy="1330325"/>
          </a:xfrm>
          <a:prstGeom prst="rect">
            <a:avLst/>
          </a:prstGeom>
          <a:noFill/>
        </p:spPr>
      </p:pic>
      <p:pic>
        <p:nvPicPr>
          <p:cNvPr id="144453" name="Picture 69" descr="TN00332_"/>
          <p:cNvPicPr>
            <a:picLocks noChangeAspect="1" noChangeArrowheads="1"/>
          </p:cNvPicPr>
          <p:nvPr/>
        </p:nvPicPr>
        <p:blipFill>
          <a:blip r:embed="rId5" cstate="print">
            <a:lum bright="70000" contrast="-52000"/>
          </a:blip>
          <a:srcRect/>
          <a:stretch>
            <a:fillRect/>
          </a:stretch>
        </p:blipFill>
        <p:spPr bwMode="auto">
          <a:xfrm>
            <a:off x="1957537" y="2954338"/>
            <a:ext cx="1844675" cy="1143000"/>
          </a:xfrm>
          <a:prstGeom prst="rect">
            <a:avLst/>
          </a:prstGeom>
          <a:noFill/>
        </p:spPr>
      </p:pic>
      <p:pic>
        <p:nvPicPr>
          <p:cNvPr id="144454" name="Picture 70" descr="BD08911_"/>
          <p:cNvPicPr>
            <a:picLocks noChangeAspect="1" noChangeArrowheads="1"/>
          </p:cNvPicPr>
          <p:nvPr/>
        </p:nvPicPr>
        <p:blipFill>
          <a:blip r:embed="rId6" cstate="print">
            <a:lum bright="50000" contrast="-50000"/>
          </a:blip>
          <a:srcRect/>
          <a:stretch>
            <a:fillRect/>
          </a:stretch>
        </p:blipFill>
        <p:spPr bwMode="auto">
          <a:xfrm>
            <a:off x="1649562" y="1760538"/>
            <a:ext cx="1438275" cy="1352550"/>
          </a:xfrm>
          <a:prstGeom prst="rect">
            <a:avLst/>
          </a:prstGeom>
          <a:noFill/>
        </p:spPr>
      </p:pic>
      <p:pic>
        <p:nvPicPr>
          <p:cNvPr id="144455" name="Picture 71" descr="BS00975_"/>
          <p:cNvPicPr>
            <a:picLocks noChangeAspect="1" noChangeArrowheads="1"/>
          </p:cNvPicPr>
          <p:nvPr/>
        </p:nvPicPr>
        <p:blipFill>
          <a:blip r:embed="rId7" cstate="print">
            <a:lum bright="50000" contrast="-50000"/>
          </a:blip>
          <a:srcRect/>
          <a:stretch>
            <a:fillRect/>
          </a:stretch>
        </p:blipFill>
        <p:spPr bwMode="auto">
          <a:xfrm>
            <a:off x="4659462" y="2857500"/>
            <a:ext cx="2619375" cy="1616075"/>
          </a:xfrm>
          <a:prstGeom prst="rect">
            <a:avLst/>
          </a:prstGeom>
          <a:noFill/>
        </p:spPr>
      </p:pic>
      <p:sp>
        <p:nvSpPr>
          <p:cNvPr id="144472" name="Rectangle 88"/>
          <p:cNvSpPr>
            <a:spLocks noChangeArrowheads="1"/>
          </p:cNvSpPr>
          <p:nvPr/>
        </p:nvSpPr>
        <p:spPr bwMode="auto">
          <a:xfrm>
            <a:off x="970112" y="2136775"/>
            <a:ext cx="5248275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457200" indent="-457200" defTabSz="762000" eaLnBrk="0" hangingPunct="0">
              <a:spcBef>
                <a:spcPct val="20000"/>
              </a:spcBef>
              <a:buFontTx/>
              <a:buChar char="•"/>
            </a:pPr>
            <a:r>
              <a:rPr lang="de-DE" sz="2800" dirty="0"/>
              <a:t>Lebensmittel, Arzneimittel, </a:t>
            </a:r>
            <a:br>
              <a:rPr lang="de-DE" sz="2800" dirty="0"/>
            </a:br>
            <a:r>
              <a:rPr lang="de-DE" sz="2800" dirty="0"/>
              <a:t>einfache Verbrauchsgüter</a:t>
            </a:r>
          </a:p>
        </p:txBody>
      </p:sp>
      <p:sp>
        <p:nvSpPr>
          <p:cNvPr id="144473" name="Rectangle 89"/>
          <p:cNvSpPr>
            <a:spLocks noChangeArrowheads="1"/>
          </p:cNvSpPr>
          <p:nvPr/>
        </p:nvSpPr>
        <p:spPr bwMode="auto">
          <a:xfrm>
            <a:off x="899592" y="549275"/>
            <a:ext cx="7162800" cy="108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defTabSz="762000"/>
            <a:r>
              <a:rPr lang="de-DE" sz="3600" dirty="0"/>
              <a:t>Anteil der Dokumentationskosten an </a:t>
            </a:r>
            <a:r>
              <a:rPr lang="de-DE" sz="3600"/>
              <a:t>den </a:t>
            </a:r>
            <a:r>
              <a:rPr lang="de-DE" sz="3600" smtClean="0"/>
              <a:t>Produktentwicklungskosten</a:t>
            </a:r>
            <a:endParaRPr lang="de-DE" sz="3600" dirty="0"/>
          </a:p>
        </p:txBody>
      </p:sp>
      <p:sp>
        <p:nvSpPr>
          <p:cNvPr id="144474" name="Text Box 90"/>
          <p:cNvSpPr txBox="1">
            <a:spLocks noChangeArrowheads="1"/>
          </p:cNvSpPr>
          <p:nvPr/>
        </p:nvSpPr>
        <p:spPr bwMode="auto">
          <a:xfrm>
            <a:off x="6219305" y="5930900"/>
            <a:ext cx="18430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2800" b="1">
                <a:solidFill>
                  <a:srgbClr val="FF0066"/>
                </a:solidFill>
              </a:rPr>
              <a:t>10 – 50 %</a:t>
            </a:r>
          </a:p>
        </p:txBody>
      </p:sp>
      <p:sp>
        <p:nvSpPr>
          <p:cNvPr id="144475" name="Text Box 91"/>
          <p:cNvSpPr txBox="1">
            <a:spLocks noChangeArrowheads="1"/>
          </p:cNvSpPr>
          <p:nvPr/>
        </p:nvSpPr>
        <p:spPr bwMode="auto">
          <a:xfrm>
            <a:off x="6219305" y="4976813"/>
            <a:ext cx="18430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2800" b="1">
                <a:solidFill>
                  <a:srgbClr val="FF0066"/>
                </a:solidFill>
              </a:rPr>
              <a:t>  3 – 10 %</a:t>
            </a:r>
          </a:p>
        </p:txBody>
      </p:sp>
      <p:sp>
        <p:nvSpPr>
          <p:cNvPr id="144476" name="Text Box 92"/>
          <p:cNvSpPr txBox="1">
            <a:spLocks noChangeArrowheads="1"/>
          </p:cNvSpPr>
          <p:nvPr/>
        </p:nvSpPr>
        <p:spPr bwMode="auto">
          <a:xfrm>
            <a:off x="6219305" y="4035425"/>
            <a:ext cx="18430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2800" b="1">
                <a:solidFill>
                  <a:srgbClr val="FF0066"/>
                </a:solidFill>
              </a:rPr>
              <a:t>    2 – 3 %</a:t>
            </a:r>
          </a:p>
        </p:txBody>
      </p:sp>
      <p:sp>
        <p:nvSpPr>
          <p:cNvPr id="144477" name="Text Box 93"/>
          <p:cNvSpPr txBox="1">
            <a:spLocks noChangeArrowheads="1"/>
          </p:cNvSpPr>
          <p:nvPr/>
        </p:nvSpPr>
        <p:spPr bwMode="auto">
          <a:xfrm>
            <a:off x="6600974" y="2152650"/>
            <a:ext cx="11731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2800" b="1">
                <a:solidFill>
                  <a:srgbClr val="FF0066"/>
                </a:solidFill>
              </a:rPr>
              <a:t>&lt; 1 %</a:t>
            </a:r>
          </a:p>
        </p:txBody>
      </p:sp>
      <p:sp>
        <p:nvSpPr>
          <p:cNvPr id="144478" name="Text Box 94"/>
          <p:cNvSpPr txBox="1">
            <a:spLocks noChangeArrowheads="1"/>
          </p:cNvSpPr>
          <p:nvPr/>
        </p:nvSpPr>
        <p:spPr bwMode="auto">
          <a:xfrm>
            <a:off x="6219305" y="3095625"/>
            <a:ext cx="18430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sz="2800" b="1">
                <a:solidFill>
                  <a:srgbClr val="FF0066"/>
                </a:solidFill>
              </a:rPr>
              <a:t>    1 – 2 %</a:t>
            </a:r>
          </a:p>
        </p:txBody>
      </p:sp>
      <p:sp>
        <p:nvSpPr>
          <p:cNvPr id="144479" name="Rectangle 95"/>
          <p:cNvSpPr>
            <a:spLocks noChangeArrowheads="1"/>
          </p:cNvSpPr>
          <p:nvPr/>
        </p:nvSpPr>
        <p:spPr bwMode="auto">
          <a:xfrm>
            <a:off x="970112" y="5953125"/>
            <a:ext cx="4572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eaLnBrk="0" hangingPunct="0">
              <a:spcBef>
                <a:spcPct val="50000"/>
              </a:spcBef>
              <a:buFontTx/>
              <a:buChar char="•"/>
            </a:pPr>
            <a:r>
              <a:rPr lang="de-DE" sz="2800"/>
              <a:t>Software (+ Onlinehilfe)</a:t>
            </a:r>
          </a:p>
        </p:txBody>
      </p:sp>
      <p:sp>
        <p:nvSpPr>
          <p:cNvPr id="144480" name="Rectangle 96"/>
          <p:cNvSpPr>
            <a:spLocks noChangeArrowheads="1"/>
          </p:cNvSpPr>
          <p:nvPr/>
        </p:nvSpPr>
        <p:spPr bwMode="auto">
          <a:xfrm>
            <a:off x="970112" y="3043238"/>
            <a:ext cx="41275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 eaLnBrk="0" hangingPunct="0">
              <a:spcBef>
                <a:spcPct val="50000"/>
              </a:spcBef>
              <a:buFontTx/>
              <a:buChar char="•"/>
            </a:pPr>
            <a:r>
              <a:rPr lang="de-DE" sz="2800"/>
              <a:t>Haushalts- und Unter-</a:t>
            </a:r>
            <a:br>
              <a:rPr lang="de-DE" sz="2800"/>
            </a:br>
            <a:r>
              <a:rPr lang="de-DE" sz="2800"/>
              <a:t>haltungsgeräte, KFZ</a:t>
            </a:r>
          </a:p>
        </p:txBody>
      </p:sp>
      <p:sp>
        <p:nvSpPr>
          <p:cNvPr id="144481" name="Rectangle 97"/>
          <p:cNvSpPr>
            <a:spLocks noChangeArrowheads="1"/>
          </p:cNvSpPr>
          <p:nvPr/>
        </p:nvSpPr>
        <p:spPr bwMode="auto">
          <a:xfrm>
            <a:off x="970112" y="3983038"/>
            <a:ext cx="62071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buFontTx/>
              <a:buChar char="•"/>
            </a:pPr>
            <a:r>
              <a:rPr lang="de-DE" sz="2800"/>
              <a:t>Kraftwerke, Anlagen, Flug-</a:t>
            </a:r>
            <a:br>
              <a:rPr lang="de-DE" sz="2800"/>
            </a:br>
            <a:r>
              <a:rPr lang="de-DE" sz="2800"/>
              <a:t>zeuge, Serienmaschinen</a:t>
            </a:r>
          </a:p>
        </p:txBody>
      </p:sp>
      <p:sp>
        <p:nvSpPr>
          <p:cNvPr id="144482" name="Rectangle 98"/>
          <p:cNvSpPr>
            <a:spLocks noChangeArrowheads="1"/>
          </p:cNvSpPr>
          <p:nvPr/>
        </p:nvSpPr>
        <p:spPr bwMode="auto">
          <a:xfrm>
            <a:off x="970112" y="4965700"/>
            <a:ext cx="48990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 eaLnBrk="0" hangingPunct="0">
              <a:spcBef>
                <a:spcPct val="50000"/>
              </a:spcBef>
              <a:buFontTx/>
              <a:buChar char="•"/>
            </a:pPr>
            <a:r>
              <a:rPr lang="de-DE" sz="2800"/>
              <a:t>Sondermaschinen, Einzel- </a:t>
            </a:r>
            <a:br>
              <a:rPr lang="de-DE" sz="2800"/>
            </a:br>
            <a:r>
              <a:rPr lang="de-DE" sz="2800"/>
              <a:t>oder Kleinserienfertigung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4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4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4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4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4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4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4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4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4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44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4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4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4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4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44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44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4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4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4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4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4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4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4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4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4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44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4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44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44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44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44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44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472" grpId="0" autoUpdateAnimBg="0"/>
      <p:bldP spid="144473" grpId="0" autoUpdateAnimBg="0"/>
      <p:bldP spid="144474" grpId="0" autoUpdateAnimBg="0"/>
      <p:bldP spid="144475" grpId="0" autoUpdateAnimBg="0"/>
      <p:bldP spid="144476" grpId="0" autoUpdateAnimBg="0"/>
      <p:bldP spid="144477" grpId="0" autoUpdateAnimBg="0"/>
      <p:bldP spid="144478" grpId="0" autoUpdateAnimBg="0"/>
      <p:bldP spid="144479" grpId="0" autoUpdateAnimBg="0"/>
      <p:bldP spid="144480" grpId="0" autoUpdateAnimBg="0"/>
      <p:bldP spid="144481" grpId="0" autoUpdateAnimBg="0"/>
      <p:bldP spid="144482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VDI Richtlinie 4500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de-DE" dirty="0" smtClean="0"/>
              <a:t>	</a:t>
            </a:r>
            <a:r>
              <a:rPr lang="de-DE" sz="3900" b="1" dirty="0" smtClean="0"/>
              <a:t>Blatt 5 bis 8 sind noch am Kommen, </a:t>
            </a:r>
            <a:br>
              <a:rPr lang="de-DE" sz="3900" b="1" dirty="0" smtClean="0"/>
            </a:br>
            <a:r>
              <a:rPr lang="de-DE" sz="3900" b="1" dirty="0" smtClean="0"/>
              <a:t>die Themen hier vorweg genommen</a:t>
            </a:r>
          </a:p>
          <a:p>
            <a:pPr>
              <a:buNone/>
            </a:pPr>
            <a:endParaRPr lang="de-DE" sz="3900" b="1" dirty="0" smtClean="0"/>
          </a:p>
          <a:p>
            <a:r>
              <a:rPr lang="de-DE" dirty="0" smtClean="0"/>
              <a:t>Blatt 5: Wirtschaftlich dokumentieren</a:t>
            </a:r>
          </a:p>
          <a:p>
            <a:r>
              <a:rPr lang="de-DE" dirty="0" smtClean="0">
                <a:solidFill>
                  <a:srgbClr val="00B050"/>
                </a:solidFill>
              </a:rPr>
              <a:t>Blatt 6: Publizieren </a:t>
            </a:r>
          </a:p>
          <a:p>
            <a:r>
              <a:rPr lang="de-DE" dirty="0" smtClean="0"/>
              <a:t>Blatt 7: Archivieren</a:t>
            </a:r>
          </a:p>
          <a:p>
            <a:r>
              <a:rPr lang="de-DE" dirty="0" smtClean="0"/>
              <a:t>Blatt 8: Zulieferdokumentation</a:t>
            </a:r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VDI Richtlinie 4500 - Blatt 5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5069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DE" dirty="0" smtClean="0"/>
              <a:t>	</a:t>
            </a:r>
            <a:r>
              <a:rPr lang="de-DE" sz="4000" dirty="0" smtClean="0">
                <a:solidFill>
                  <a:srgbClr val="0070C0"/>
                </a:solidFill>
              </a:rPr>
              <a:t>Säulen der Wirtschaftlichkeit</a:t>
            </a:r>
          </a:p>
          <a:p>
            <a:r>
              <a:rPr lang="de-DE" dirty="0" smtClean="0"/>
              <a:t>Kürzen – Nur anbieten, was der Info-Benutzer wirklich braucht</a:t>
            </a:r>
          </a:p>
          <a:p>
            <a:r>
              <a:rPr lang="de-DE" dirty="0" smtClean="0"/>
              <a:t>Alles standardisieren, was möglich ist</a:t>
            </a:r>
          </a:p>
          <a:p>
            <a:r>
              <a:rPr lang="de-DE" dirty="0" smtClean="0"/>
              <a:t>Terminologiemanagement in der Quellsprache</a:t>
            </a:r>
          </a:p>
          <a:p>
            <a:r>
              <a:rPr lang="de-DE" dirty="0" smtClean="0"/>
              <a:t>Schreibregeln</a:t>
            </a:r>
          </a:p>
          <a:p>
            <a:r>
              <a:rPr lang="de-DE" dirty="0" smtClean="0"/>
              <a:t>Redaktionsleitfaden</a:t>
            </a:r>
          </a:p>
          <a:p>
            <a:r>
              <a:rPr lang="de-DE" dirty="0" smtClean="0"/>
              <a:t>Redaktionssystem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VDI Richtlinie 4500 - Blatt 5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5069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DE" dirty="0" smtClean="0"/>
              <a:t>	</a:t>
            </a:r>
            <a:r>
              <a:rPr lang="de-DE" sz="4000" dirty="0" smtClean="0">
                <a:solidFill>
                  <a:srgbClr val="0070C0"/>
                </a:solidFill>
              </a:rPr>
              <a:t>Säulen der Wirtschaftlichkeit</a:t>
            </a:r>
          </a:p>
          <a:p>
            <a:r>
              <a:rPr lang="de-DE" dirty="0" smtClean="0"/>
              <a:t>Standardisierte Inhaltsverzeichnisse</a:t>
            </a:r>
          </a:p>
          <a:p>
            <a:r>
              <a:rPr lang="de-DE" dirty="0" smtClean="0"/>
              <a:t>Strukturiertes Schreiben</a:t>
            </a:r>
          </a:p>
          <a:p>
            <a:r>
              <a:rPr lang="de-DE" dirty="0" smtClean="0"/>
              <a:t>Metadaten-Management</a:t>
            </a:r>
          </a:p>
          <a:p>
            <a:r>
              <a:rPr lang="de-DE" dirty="0" err="1" smtClean="0"/>
              <a:t>Modularisierung</a:t>
            </a:r>
            <a:endParaRPr lang="de-DE" dirty="0" smtClean="0"/>
          </a:p>
          <a:p>
            <a:r>
              <a:rPr lang="de-DE" dirty="0" smtClean="0"/>
              <a:t>Verwenden von Informationen und Grafikdaten aus anderen Unternehmensbereichen</a:t>
            </a:r>
          </a:p>
          <a:p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VDI Richtlinie 4500 - Blatt 5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5069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DE" dirty="0" smtClean="0"/>
              <a:t>	</a:t>
            </a:r>
            <a:r>
              <a:rPr lang="de-DE" sz="4000" dirty="0" smtClean="0">
                <a:solidFill>
                  <a:srgbClr val="0070C0"/>
                </a:solidFill>
              </a:rPr>
              <a:t>Säulen der Wirtschaftlichkeit</a:t>
            </a:r>
          </a:p>
          <a:p>
            <a:r>
              <a:rPr lang="de-DE" dirty="0" smtClean="0"/>
              <a:t>„Erziehung“ der Infolieferanten</a:t>
            </a:r>
          </a:p>
          <a:p>
            <a:r>
              <a:rPr lang="de-DE" dirty="0" smtClean="0"/>
              <a:t>Eigene kontinuierliche Weiterbildung</a:t>
            </a:r>
          </a:p>
          <a:p>
            <a:r>
              <a:rPr lang="de-DE" dirty="0" smtClean="0"/>
              <a:t>Neue Werkzeuge und Verfahren kennen und nutzen</a:t>
            </a:r>
          </a:p>
          <a:p>
            <a:r>
              <a:rPr lang="de-DE" dirty="0" smtClean="0"/>
              <a:t>Arbeitsvorbereitung für Workflow-Vorgänger und -Nachfolger</a:t>
            </a:r>
          </a:p>
          <a:p>
            <a:r>
              <a:rPr lang="de-DE" dirty="0" smtClean="0"/>
              <a:t>…</a:t>
            </a:r>
          </a:p>
          <a:p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VDI Richtlinie 4500 - Blatt 5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506916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de-DE" dirty="0" smtClean="0"/>
              <a:t>	</a:t>
            </a:r>
            <a:r>
              <a:rPr lang="de-DE" sz="4000" dirty="0" smtClean="0">
                <a:solidFill>
                  <a:srgbClr val="0070C0"/>
                </a:solidFill>
              </a:rPr>
              <a:t>Meine Erfahrungen bei der Mitarbeit</a:t>
            </a:r>
          </a:p>
          <a:p>
            <a:r>
              <a:rPr lang="de-DE" dirty="0" smtClean="0"/>
              <a:t>Interessante Aufgabenstellung</a:t>
            </a:r>
          </a:p>
          <a:p>
            <a:r>
              <a:rPr lang="de-DE" dirty="0" smtClean="0"/>
              <a:t>Gutes Team, kollegialer Umgang miteinander</a:t>
            </a:r>
          </a:p>
          <a:p>
            <a:r>
              <a:rPr lang="de-DE" dirty="0" smtClean="0"/>
              <a:t>Man lernt nebenbei, die eigenen Prozesse und Arbeitsweisen wieder zu hinterfragen</a:t>
            </a:r>
          </a:p>
          <a:p>
            <a:r>
              <a:rPr lang="de-DE" dirty="0" smtClean="0"/>
              <a:t>Ehrenamt bei beruflich sehr engagierten Menschen - manchmal muss es zurückstehen</a:t>
            </a:r>
          </a:p>
          <a:p>
            <a:r>
              <a:rPr lang="de-DE" dirty="0" smtClean="0"/>
              <a:t>Es braucht - wie so oft - seine Zeit, um sein Ziel zu erreichen</a:t>
            </a:r>
          </a:p>
          <a:p>
            <a:endParaRPr lang="de-DE" dirty="0" smtClean="0"/>
          </a:p>
          <a:p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VDI Richtlinie 4500 - Blatt 5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5069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DE" dirty="0" smtClean="0"/>
              <a:t>	</a:t>
            </a:r>
            <a:r>
              <a:rPr lang="de-DE" sz="4000" dirty="0" smtClean="0">
                <a:solidFill>
                  <a:srgbClr val="0070C0"/>
                </a:solidFill>
              </a:rPr>
              <a:t>Fragen, Ergänzungen, Wünsche</a:t>
            </a:r>
          </a:p>
          <a:p>
            <a:r>
              <a:rPr lang="de-DE" sz="2800" dirty="0" smtClean="0"/>
              <a:t>Peter Oehmig, RD-P 5.02.04, Heidelberger Druckmaschinen AG, Gutenbergring, 69168 Wiesloch</a:t>
            </a:r>
          </a:p>
          <a:p>
            <a:r>
              <a:rPr lang="de-DE" sz="2800" dirty="0" smtClean="0"/>
              <a:t>E-Mail: peter.oehmig@t-online.de</a:t>
            </a:r>
          </a:p>
          <a:p>
            <a:r>
              <a:rPr lang="de-DE" sz="2800" dirty="0" smtClean="0"/>
              <a:t>Fon: 06222-8264533</a:t>
            </a:r>
          </a:p>
          <a:p>
            <a:endParaRPr lang="de-DE" dirty="0" smtClean="0"/>
          </a:p>
          <a:p>
            <a:r>
              <a:rPr lang="de-DE" dirty="0" smtClean="0"/>
              <a:t>Kontakt beim VDI: Dieter Moll </a:t>
            </a:r>
            <a:br>
              <a:rPr lang="de-DE" dirty="0" smtClean="0"/>
            </a:br>
            <a:r>
              <a:rPr lang="de-DE" dirty="0" smtClean="0"/>
              <a:t>E-Mail: moll@vdi.de</a:t>
            </a:r>
          </a:p>
          <a:p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VDI Richtlinie 4500 - Blatt 5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de-DE" dirty="0" smtClean="0"/>
              <a:t>	</a:t>
            </a:r>
            <a:r>
              <a:rPr lang="de-DE" sz="4700" dirty="0" smtClean="0">
                <a:solidFill>
                  <a:srgbClr val="0070C0"/>
                </a:solidFill>
              </a:rPr>
              <a:t>Inhalte</a:t>
            </a:r>
          </a:p>
          <a:p>
            <a:r>
              <a:rPr lang="de-DE" dirty="0" smtClean="0"/>
              <a:t>Betriebswirtschaftliche Aspekte</a:t>
            </a:r>
          </a:p>
          <a:p>
            <a:r>
              <a:rPr lang="de-DE" dirty="0" smtClean="0"/>
              <a:t>Prozessoptimierung  </a:t>
            </a:r>
          </a:p>
          <a:p>
            <a:r>
              <a:rPr lang="de-DE" dirty="0" smtClean="0"/>
              <a:t>Kalkulation und Kostenrechnung</a:t>
            </a:r>
          </a:p>
          <a:p>
            <a:r>
              <a:rPr lang="de-DE" dirty="0" smtClean="0"/>
              <a:t>Aspekte der internen und externen Leistungserbringung </a:t>
            </a:r>
          </a:p>
          <a:p>
            <a:r>
              <a:rPr lang="de-DE" dirty="0" smtClean="0"/>
              <a:t>Praxisbeispiele und Praxishilfen</a:t>
            </a:r>
          </a:p>
          <a:p>
            <a:r>
              <a:rPr lang="de-DE" dirty="0" smtClean="0"/>
              <a:t>Checklisten</a:t>
            </a:r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VDI Richtlinie 4500 - Blatt 5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de-DE" dirty="0" smtClean="0"/>
              <a:t>	</a:t>
            </a:r>
            <a:r>
              <a:rPr lang="de-DE" sz="4700" dirty="0" smtClean="0">
                <a:solidFill>
                  <a:srgbClr val="0070C0"/>
                </a:solidFill>
              </a:rPr>
              <a:t>Adressaten</a:t>
            </a:r>
          </a:p>
          <a:p>
            <a:r>
              <a:rPr lang="de-DE" dirty="0" smtClean="0"/>
              <a:t>Kaufmännische Führungskräfte</a:t>
            </a:r>
          </a:p>
          <a:p>
            <a:r>
              <a:rPr lang="de-DE" dirty="0" smtClean="0"/>
              <a:t>Technische Führungskräfte</a:t>
            </a:r>
          </a:p>
          <a:p>
            <a:r>
              <a:rPr lang="de-DE" dirty="0" smtClean="0"/>
              <a:t>Projektleitung und Produktmanagement</a:t>
            </a:r>
          </a:p>
          <a:p>
            <a:r>
              <a:rPr lang="de-DE" dirty="0" smtClean="0"/>
              <a:t>Einkauf</a:t>
            </a:r>
          </a:p>
          <a:p>
            <a:r>
              <a:rPr lang="de-DE" dirty="0" smtClean="0"/>
              <a:t>Interne und externe Leistungserbringer und Dokumentationsersteller</a:t>
            </a:r>
          </a:p>
          <a:p>
            <a:r>
              <a:rPr lang="de-DE" dirty="0" smtClean="0"/>
              <a:t>Alle, die Informationsprodukte kalkulieren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VDI Richtlinie 4500 - Blatt 5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506916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de-DE" dirty="0" smtClean="0"/>
              <a:t>	</a:t>
            </a:r>
            <a:r>
              <a:rPr lang="de-DE" sz="4700" dirty="0" smtClean="0">
                <a:solidFill>
                  <a:srgbClr val="0070C0"/>
                </a:solidFill>
              </a:rPr>
              <a:t>Ziele</a:t>
            </a:r>
          </a:p>
          <a:p>
            <a:r>
              <a:rPr lang="de-DE" dirty="0" smtClean="0"/>
              <a:t>Hilfe bei Prüfung der Durchführbarkeit von </a:t>
            </a:r>
            <a:r>
              <a:rPr lang="de-DE" dirty="0" err="1" smtClean="0"/>
              <a:t>Dokuprojekten</a:t>
            </a:r>
            <a:r>
              <a:rPr lang="de-DE" dirty="0" smtClean="0"/>
              <a:t> mit vorgegebenen Budgets (Schnellpeilhilfe)</a:t>
            </a:r>
          </a:p>
          <a:p>
            <a:r>
              <a:rPr lang="de-DE" dirty="0" smtClean="0"/>
              <a:t>Bewertungshilfen für Doku-Leistungen</a:t>
            </a:r>
          </a:p>
          <a:p>
            <a:r>
              <a:rPr lang="de-DE" dirty="0" err="1" smtClean="0"/>
              <a:t>Argumentarium</a:t>
            </a:r>
            <a:r>
              <a:rPr lang="de-DE" dirty="0" smtClean="0"/>
              <a:t> für Kostenstellenverantwortliche</a:t>
            </a:r>
          </a:p>
          <a:p>
            <a:r>
              <a:rPr lang="de-DE" dirty="0" smtClean="0"/>
              <a:t>Unterstützung der Angebotskalkulation, der Vor- und Nachkalkulation</a:t>
            </a:r>
          </a:p>
          <a:p>
            <a:r>
              <a:rPr lang="de-DE" dirty="0" smtClean="0"/>
              <a:t>Hilfe bei der Kostenüberwachung laufender Doku-Projekte</a:t>
            </a:r>
          </a:p>
          <a:p>
            <a:r>
              <a:rPr lang="de-DE" dirty="0" smtClean="0"/>
              <a:t>Kosten- und Nutzenrechnung auch bei „weichen“ Faktoren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VDI Richtlinie 4500 - Blatt 5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5069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DE" dirty="0" smtClean="0"/>
              <a:t>	</a:t>
            </a:r>
            <a:r>
              <a:rPr lang="de-DE" sz="4700" dirty="0" smtClean="0">
                <a:solidFill>
                  <a:srgbClr val="0070C0"/>
                </a:solidFill>
              </a:rPr>
              <a:t>Sie sind gefragt!</a:t>
            </a:r>
          </a:p>
          <a:p>
            <a:r>
              <a:rPr lang="de-DE" dirty="0" smtClean="0"/>
              <a:t>Bitte ergänzen Sie den folgenden Satz:</a:t>
            </a:r>
            <a:br>
              <a:rPr lang="de-DE" dirty="0" smtClean="0"/>
            </a:br>
            <a:r>
              <a:rPr lang="de-DE" dirty="0" smtClean="0"/>
              <a:t>Wirtschaftlichkeit in der Dokumentation ist ….</a:t>
            </a:r>
          </a:p>
        </p:txBody>
      </p:sp>
      <p:pic>
        <p:nvPicPr>
          <p:cNvPr id="4" name="Grafik 3" descr="wirschaftlichkei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43995" y="3717032"/>
            <a:ext cx="3323257" cy="3140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VDI Richtlinie 4500 - Blatt 5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5069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DE" dirty="0" smtClean="0"/>
              <a:t>	</a:t>
            </a:r>
            <a:r>
              <a:rPr lang="de-DE" sz="4700" dirty="0" smtClean="0">
                <a:solidFill>
                  <a:srgbClr val="0070C0"/>
                </a:solidFill>
              </a:rPr>
              <a:t>Sie sind gefragt!</a:t>
            </a:r>
          </a:p>
          <a:p>
            <a:r>
              <a:rPr lang="de-DE" dirty="0" smtClean="0"/>
              <a:t>Mein eigener Stundensatz ist 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VDI Richtlinie 4500 - Blatt 5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5069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de-DE" dirty="0" smtClean="0"/>
              <a:t>	</a:t>
            </a:r>
            <a:r>
              <a:rPr lang="de-DE" sz="4700" dirty="0" smtClean="0">
                <a:solidFill>
                  <a:srgbClr val="0070C0"/>
                </a:solidFill>
              </a:rPr>
              <a:t>Sie sind gefragt!</a:t>
            </a:r>
          </a:p>
          <a:p>
            <a:r>
              <a:rPr lang="de-DE" dirty="0" smtClean="0"/>
              <a:t>Mein eigener Stundensatz ist ….</a:t>
            </a:r>
          </a:p>
          <a:p>
            <a:endParaRPr lang="de-DE" dirty="0" smtClean="0"/>
          </a:p>
          <a:p>
            <a:pPr>
              <a:buNone/>
            </a:pPr>
            <a:r>
              <a:rPr lang="de-DE" dirty="0" smtClean="0"/>
              <a:t>Bruttojahreseinkommen x 1,8</a:t>
            </a:r>
          </a:p>
          <a:p>
            <a:pPr>
              <a:buNone/>
            </a:pPr>
            <a:r>
              <a:rPr lang="de-DE" dirty="0" smtClean="0"/>
              <a:t>IRWAZ*  x </a:t>
            </a:r>
            <a:r>
              <a:rPr lang="de-DE" dirty="0" err="1" smtClean="0"/>
              <a:t>Produktivtätsfaktor</a:t>
            </a:r>
            <a:r>
              <a:rPr lang="de-DE" dirty="0" smtClean="0"/>
              <a:t>* x 41</a:t>
            </a:r>
          </a:p>
          <a:p>
            <a:pPr>
              <a:buNone/>
            </a:pPr>
            <a:endParaRPr lang="de-DE" dirty="0" smtClean="0"/>
          </a:p>
          <a:p>
            <a:pPr>
              <a:buNone/>
            </a:pPr>
            <a:r>
              <a:rPr lang="de-DE" dirty="0" smtClean="0"/>
              <a:t>* IRWAZ = </a:t>
            </a:r>
            <a:r>
              <a:rPr lang="de-DE" sz="2400" dirty="0" smtClean="0"/>
              <a:t>individuelle regelmäßige wöchentliche Arbeitszeit</a:t>
            </a:r>
          </a:p>
          <a:p>
            <a:pPr>
              <a:buNone/>
            </a:pPr>
            <a:r>
              <a:rPr lang="de-DE" sz="2800" dirty="0" smtClean="0"/>
              <a:t>*  Produktivitätsfaktor</a:t>
            </a:r>
            <a:r>
              <a:rPr lang="de-DE" sz="2400" dirty="0" smtClean="0"/>
              <a:t> = Anwesenheitszeit minus </a:t>
            </a:r>
            <a:r>
              <a:rPr lang="de-DE" sz="2400" dirty="0" err="1" smtClean="0"/>
              <a:t>Verteilzeit</a:t>
            </a:r>
            <a:endParaRPr lang="de-DE" sz="2400" dirty="0" smtClean="0"/>
          </a:p>
          <a:p>
            <a:pPr>
              <a:buFont typeface="Arial" charset="0"/>
              <a:buChar char="•"/>
            </a:pPr>
            <a:endParaRPr lang="de-DE" sz="2400" dirty="0" smtClean="0"/>
          </a:p>
        </p:txBody>
      </p:sp>
      <p:cxnSp>
        <p:nvCxnSpPr>
          <p:cNvPr id="5" name="Gerade Verbindung 4"/>
          <p:cNvCxnSpPr/>
          <p:nvPr/>
        </p:nvCxnSpPr>
        <p:spPr>
          <a:xfrm>
            <a:off x="611560" y="4149080"/>
            <a:ext cx="4896544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713</Words>
  <Application>Microsoft Office PowerPoint</Application>
  <PresentationFormat>Bildschirmpräsentation (4:3)</PresentationFormat>
  <Paragraphs>284</Paragraphs>
  <Slides>34</Slides>
  <Notes>6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34</vt:i4>
      </vt:variant>
    </vt:vector>
  </HeadingPairs>
  <TitlesOfParts>
    <vt:vector size="36" baseType="lpstr">
      <vt:lpstr>Larissa-Design</vt:lpstr>
      <vt:lpstr>CorelDRAW</vt:lpstr>
      <vt:lpstr>Folie 1</vt:lpstr>
      <vt:lpstr>Die VDI Richtlinie 4500</vt:lpstr>
      <vt:lpstr>Die VDI Richtlinie 4500</vt:lpstr>
      <vt:lpstr>Die VDI Richtlinie 4500 - Blatt 5</vt:lpstr>
      <vt:lpstr>Die VDI Richtlinie 4500 - Blatt 5</vt:lpstr>
      <vt:lpstr>Die VDI Richtlinie 4500 - Blatt 5</vt:lpstr>
      <vt:lpstr>Die VDI Richtlinie 4500 - Blatt 5</vt:lpstr>
      <vt:lpstr>Die VDI Richtlinie 4500 - Blatt 5</vt:lpstr>
      <vt:lpstr>Die VDI Richtlinie 4500 - Blatt 5</vt:lpstr>
      <vt:lpstr>Folie 10</vt:lpstr>
      <vt:lpstr>Übung 2 - Das leiste ich an Produktivzeit</vt:lpstr>
      <vt:lpstr>Die VDI Richtlinie 4500 - Blatt 5</vt:lpstr>
      <vt:lpstr>Die VDI Richtlinie 4500 - Blatt 5</vt:lpstr>
      <vt:lpstr>Die VDI Richtlinie 4500 - Blatt 5</vt:lpstr>
      <vt:lpstr>Die VDI Richtlinie 4500 - Blatt 5</vt:lpstr>
      <vt:lpstr>Die VDI Richtlinie 4500 - Blatt 5</vt:lpstr>
      <vt:lpstr>Folie 17</vt:lpstr>
      <vt:lpstr>Folie 18</vt:lpstr>
      <vt:lpstr>Die VDI Richtlinie 4500 - Blatt 5</vt:lpstr>
      <vt:lpstr>Folie 20</vt:lpstr>
      <vt:lpstr>Folie 21</vt:lpstr>
      <vt:lpstr>Die VDI Richtlinie 4500 - Blatt 5</vt:lpstr>
      <vt:lpstr>Folie 23</vt:lpstr>
      <vt:lpstr>Die VDI Richtlinie 4500 - Blatt 5</vt:lpstr>
      <vt:lpstr>Folie 25</vt:lpstr>
      <vt:lpstr>Folie 26</vt:lpstr>
      <vt:lpstr>Die VDI Richtlinie 4500 - Blatt 5</vt:lpstr>
      <vt:lpstr>Folie 28</vt:lpstr>
      <vt:lpstr>Folie 29</vt:lpstr>
      <vt:lpstr>Die VDI Richtlinie 4500 - Blatt 5</vt:lpstr>
      <vt:lpstr>Die VDI Richtlinie 4500 - Blatt 5</vt:lpstr>
      <vt:lpstr>Die VDI Richtlinie 4500 - Blatt 5</vt:lpstr>
      <vt:lpstr>Die VDI Richtlinie 4500 - Blatt 5</vt:lpstr>
      <vt:lpstr>Die VDI Richtlinie 4500 - Blatt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Peter</dc:creator>
  <cp:lastModifiedBy>Peter</cp:lastModifiedBy>
  <cp:revision>35</cp:revision>
  <dcterms:created xsi:type="dcterms:W3CDTF">2019-07-17T18:32:00Z</dcterms:created>
  <dcterms:modified xsi:type="dcterms:W3CDTF">2019-07-25T20:51:29Z</dcterms:modified>
</cp:coreProperties>
</file>